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6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6256000" cy="9144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swald" panose="00000500000000000000" pitchFamily="2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IYl9EftyIeVQ/nuW/u1CzQ==" hashData="zJiw/mX21wuynWh88pJiCdw3pMUsJKAZ0Hxaa1/1V/OO6VSmtpwlbH/RAjymteYuwGmFErKyzKMecpr78OPNkw=="/>
  <p:extLst>
    <p:ext uri="{EFAFB233-063F-42B5-8137-9DF3F51BA10A}">
      <p15:sldGuideLst xmlns:p15="http://schemas.microsoft.com/office/powerpoint/2012/main">
        <p15:guide id="1" pos="5120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5171">
          <p15:clr>
            <a:srgbClr val="A4A3A4"/>
          </p15:clr>
        </p15:guide>
        <p15:guide id="4" orient="horz" pos="567">
          <p15:clr>
            <a:srgbClr val="A4A3A4"/>
          </p15:clr>
        </p15:guide>
        <p15:guide id="5" pos="9520" userDrawn="1">
          <p15:clr>
            <a:srgbClr val="A4A3A4"/>
          </p15:clr>
        </p15:guide>
        <p15:guide id="6" pos="9792">
          <p15:clr>
            <a:srgbClr val="A4A3A4"/>
          </p15:clr>
        </p15:guide>
        <p15:guide id="7" pos="561">
          <p15:clr>
            <a:srgbClr val="A4A3A4"/>
          </p15:clr>
        </p15:guide>
        <p15:guide id="8" pos="879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hVfakshmUzJzkQma4XmxBDK67I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84045" autoAdjust="0"/>
  </p:normalViewPr>
  <p:slideViewPr>
    <p:cSldViewPr snapToGrid="0">
      <p:cViewPr varScale="1">
        <p:scale>
          <a:sx n="46" d="100"/>
          <a:sy n="46" d="100"/>
        </p:scale>
        <p:origin x="1122" y="42"/>
      </p:cViewPr>
      <p:guideLst>
        <p:guide pos="5120"/>
        <p:guide orient="horz" pos="2880"/>
        <p:guide orient="horz" pos="5171"/>
        <p:guide orient="horz" pos="567"/>
        <p:guide pos="9520"/>
        <p:guide pos="9792"/>
        <p:guide pos="561"/>
        <p:guide pos="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Now, let us set up the Jenkins environment where we need to create the Java Backend project using Jenkinsfile for the build.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must have Jenkins installed on your lab to create the Jenkins Pipeline project.</a:t>
            </a:r>
            <a:endParaRPr/>
          </a:p>
        </p:txBody>
      </p:sp>
      <p:sp>
        <p:nvSpPr>
          <p:cNvPr id="499" name="Google Shape;4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Create a new repository on your GitHub account. This will be used by Jenkins to sync the code in SCM.</a:t>
            </a:r>
            <a:endParaRPr/>
          </a:p>
        </p:txBody>
      </p:sp>
      <p:sp>
        <p:nvSpPr>
          <p:cNvPr id="504" name="Google Shape;5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Push the code on GitHub for the Java Backend project.</a:t>
            </a:r>
            <a:endParaRPr/>
          </a:p>
        </p:txBody>
      </p:sp>
      <p:sp>
        <p:nvSpPr>
          <p:cNvPr id="514" name="Google Shape;51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Now, create a Jenkinsfile for Jenkins to build your project as Pipeline in Jenkins.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will create it in the root directory of the project and push it to the GitHub so that Jenkins Project can use Jenkinsfile for the Pipeline</a:t>
            </a:r>
            <a:endParaRPr/>
          </a:p>
        </p:txBody>
      </p:sp>
      <p:sp>
        <p:nvSpPr>
          <p:cNvPr id="523" name="Google Shape;523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Create a new project in Jenkins of type Pipeline.</a:t>
            </a:r>
            <a:endParaRPr/>
          </a:p>
        </p:txBody>
      </p:sp>
      <p:sp>
        <p:nvSpPr>
          <p:cNvPr id="535" name="Google Shape;535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Configure the Jenkins Pipeline Project by passing GitHub repository URL.</a:t>
            </a:r>
            <a:endParaRPr/>
          </a:p>
        </p:txBody>
      </p:sp>
      <p:sp>
        <p:nvSpPr>
          <p:cNvPr id="545" name="Google Shape;545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 the branch specifier, select the default branch, </a:t>
            </a:r>
            <a:r>
              <a:rPr lang="en-US" sz="1200"/>
              <a:t>which is master.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Script Path contains the Jenkinsfile which is created in the root directory of our project.</a:t>
            </a:r>
            <a:endParaRPr/>
          </a:p>
        </p:txBody>
      </p:sp>
      <p:sp>
        <p:nvSpPr>
          <p:cNvPr id="555" name="Google Shape;555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Optional Step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Configure GitHub trigger for GITScm Polling. This option will work when Jenkins is running with a proper URL instead of the localhost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configure the same using ngrok.</a:t>
            </a:r>
            <a:endParaRPr/>
          </a:p>
        </p:txBody>
      </p:sp>
      <p:sp>
        <p:nvSpPr>
          <p:cNvPr id="570" name="Google Shape;570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Finally, click on Build Now and build your project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will notice the stages appearing as we mentioned in the Jenkinsfile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 &gt; Test &gt; Build</a:t>
            </a:r>
            <a:endParaRPr/>
          </a:p>
        </p:txBody>
      </p:sp>
      <p:sp>
        <p:nvSpPr>
          <p:cNvPr id="582" name="Google Shape;582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40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For Java back end, let us write the Dockerfile which will build the image for our Backend project.</a:t>
            </a:r>
            <a:endParaRPr/>
          </a:p>
        </p:txBody>
      </p:sp>
      <p:sp>
        <p:nvSpPr>
          <p:cNvPr id="593" name="Google Shape;59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Let us write the Dockerfile which will be used to dockerize Java for the Backend project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Dockerfile will perform the following steps: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Build the jar file of Java Backend Project  for production.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Serve the application by executing the Jar on port 9090.</a:t>
            </a:r>
            <a:endParaRPr/>
          </a:p>
        </p:txBody>
      </p:sp>
      <p:sp>
        <p:nvSpPr>
          <p:cNvPr id="599" name="Google Shape;599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Now, in the already created Jenkinsfile, let us add the stages for containerizing the Java Backend i.e. building and running the container finally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will create it in the root directory of the project and push it to the github so that Jenkins Project can use Jenkinsfile and Dockerfile</a:t>
            </a:r>
            <a:endParaRPr/>
          </a:p>
        </p:txBody>
      </p:sp>
      <p:sp>
        <p:nvSpPr>
          <p:cNvPr id="614" name="Google Shape;614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Now, click on Build Now and build your project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will notice the stages appearing as we mentioned in the Jenkinsfile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 &gt; Test &gt; Build &gt; Containerize &gt; Deploy</a:t>
            </a:r>
            <a:endParaRPr/>
          </a:p>
        </p:txBody>
      </p:sp>
      <p:sp>
        <p:nvSpPr>
          <p:cNvPr id="626" name="Google Shape;626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check the status of the your running container by docker ps - a command to validate the Jenkins build. </a:t>
            </a:r>
            <a:endParaRPr/>
          </a:p>
        </p:txBody>
      </p:sp>
      <p:sp>
        <p:nvSpPr>
          <p:cNvPr id="638" name="Google Shape;63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The web-admin project is up and running in the docker container.</a:t>
            </a:r>
            <a:endParaRPr/>
          </a:p>
        </p:txBody>
      </p:sp>
      <p:sp>
        <p:nvSpPr>
          <p:cNvPr id="647" name="Google Shape;647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Let us validate if the project is up with services running</a:t>
            </a:r>
            <a:endParaRPr/>
          </a:p>
        </p:txBody>
      </p:sp>
      <p:sp>
        <p:nvSpPr>
          <p:cNvPr id="656" name="Google Shape;65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4" name="Google Shape;66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6" name="Google Shape;67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0" name="Google Shape;79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6" name="Google Shape;79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2" name="Google Shape;45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3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3"/>
          <p:cNvSpPr txBox="1">
            <a:spLocks noGrp="1"/>
          </p:cNvSpPr>
          <p:nvPr>
            <p:ph type="body" idx="1"/>
          </p:nvPr>
        </p:nvSpPr>
        <p:spPr>
          <a:xfrm>
            <a:off x="8800036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2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3791"/>
          <a:stretch/>
        </p:blipFill>
        <p:spPr>
          <a:xfrm>
            <a:off x="11995484" y="0"/>
            <a:ext cx="4260515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2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Check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efore the Next Class">
  <p:cSld name="2_Before the Next Clas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5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5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5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31314" y="3204210"/>
            <a:ext cx="4227467" cy="328803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5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's Next?">
  <p:cSld name="What's Next?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6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96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96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31314" y="3204210"/>
            <a:ext cx="4227467" cy="3288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 Nam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0"/>
          <p:cNvSpPr txBox="1">
            <a:spLocks noGrp="1"/>
          </p:cNvSpPr>
          <p:nvPr>
            <p:ph type="body" idx="1"/>
          </p:nvPr>
        </p:nvSpPr>
        <p:spPr>
          <a:xfrm>
            <a:off x="241300" y="4111755"/>
            <a:ext cx="160146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01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1"/>
          <p:cNvSpPr/>
          <p:nvPr/>
        </p:nvSpPr>
        <p:spPr>
          <a:xfrm>
            <a:off x="596200" y="555452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Assisted Practice</a:t>
            </a:r>
            <a:endParaRPr sz="14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01"/>
          <p:cNvSpPr txBox="1">
            <a:spLocks noGrp="1"/>
          </p:cNvSpPr>
          <p:nvPr>
            <p:ph type="title"/>
          </p:nvPr>
        </p:nvSpPr>
        <p:spPr>
          <a:xfrm>
            <a:off x="596200" y="1212374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01"/>
          <p:cNvSpPr/>
          <p:nvPr/>
        </p:nvSpPr>
        <p:spPr>
          <a:xfrm>
            <a:off x="700325" y="1995300"/>
            <a:ext cx="14948700" cy="5536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01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02"/>
          <p:cNvGrpSpPr/>
          <p:nvPr/>
        </p:nvGrpSpPr>
        <p:grpSpPr>
          <a:xfrm>
            <a:off x="0" y="0"/>
            <a:ext cx="16256000" cy="9144003"/>
            <a:chOff x="0" y="0"/>
            <a:chExt cx="16256000" cy="9144003"/>
          </a:xfrm>
        </p:grpSpPr>
        <p:pic>
          <p:nvPicPr>
            <p:cNvPr id="90" name="Google Shape;90;p10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256000" cy="9144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02" descr="A picture containing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l="75420"/>
            <a:stretch/>
          </p:blipFill>
          <p:spPr>
            <a:xfrm>
              <a:off x="12260179" y="0"/>
              <a:ext cx="3995820" cy="9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02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02"/>
          <p:cNvSpPr/>
          <p:nvPr/>
        </p:nvSpPr>
        <p:spPr>
          <a:xfrm rot="5400000">
            <a:off x="12490075" y="4514050"/>
            <a:ext cx="6974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9CB9C"/>
                </a:solidFill>
                <a:latin typeface="Open Sans"/>
                <a:ea typeface="Open Sans"/>
                <a:cs typeface="Open Sans"/>
                <a:sym typeface="Open Sans"/>
              </a:rPr>
              <a:t>COURSE-END PROJECT</a:t>
            </a:r>
            <a:endParaRPr sz="1400" b="0" i="0" u="none" strike="noStrike" cap="none">
              <a:solidFill>
                <a:srgbClr val="F9CB9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02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02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02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_n">
  <p:cSld name="1_quiz content_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67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3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03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03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03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03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03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03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03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03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03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03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78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_n">
  <p:cSld name="1_quiz ans_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4"/>
          <p:cNvSpPr txBox="1"/>
          <p:nvPr/>
        </p:nvSpPr>
        <p:spPr>
          <a:xfrm>
            <a:off x="1073502" y="7205554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04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04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6B14"/>
              </a:buClr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04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04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04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04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04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04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04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04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04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04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04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pos="1472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05"/>
          <p:cNvSpPr txBox="1"/>
          <p:nvPr/>
        </p:nvSpPr>
        <p:spPr>
          <a:xfrm>
            <a:off x="1073501" y="7190611"/>
            <a:ext cx="31017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05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05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05"/>
          <p:cNvSpPr txBox="1">
            <a:spLocks noGrp="1"/>
          </p:cNvSpPr>
          <p:nvPr>
            <p:ph type="body" idx="2"/>
          </p:nvPr>
        </p:nvSpPr>
        <p:spPr>
          <a:xfrm>
            <a:off x="3933646" y="7228935"/>
            <a:ext cx="9043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6B14"/>
              </a:buClr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105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05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05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05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05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05"/>
          <p:cNvSpPr txBox="1">
            <a:spLocks noGrp="1"/>
          </p:cNvSpPr>
          <p:nvPr>
            <p:ph type="body" idx="4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105"/>
          <p:cNvSpPr txBox="1">
            <a:spLocks noGrp="1"/>
          </p:cNvSpPr>
          <p:nvPr>
            <p:ph type="body" idx="5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05"/>
          <p:cNvSpPr txBox="1">
            <a:spLocks noGrp="1"/>
          </p:cNvSpPr>
          <p:nvPr>
            <p:ph type="body" idx="6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05"/>
          <p:cNvSpPr txBox="1">
            <a:spLocks noGrp="1"/>
          </p:cNvSpPr>
          <p:nvPr>
            <p:ph type="body" idx="7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05"/>
          <p:cNvSpPr txBox="1">
            <a:spLocks noGrp="1"/>
          </p:cNvSpPr>
          <p:nvPr>
            <p:ph type="body" idx="8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">
  <p:cSld name="Scenario 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6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6"/>
          <p:cNvSpPr/>
          <p:nvPr/>
        </p:nvSpPr>
        <p:spPr>
          <a:xfrm>
            <a:off x="4653550" y="305074"/>
            <a:ext cx="7855442" cy="44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06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7" name="Google Shape;147;p10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842623" y="804671"/>
            <a:ext cx="11704610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1_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4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4"/>
          <p:cNvSpPr txBox="1">
            <a:spLocks noGrp="1"/>
          </p:cNvSpPr>
          <p:nvPr>
            <p:ph type="body" idx="1"/>
          </p:nvPr>
        </p:nvSpPr>
        <p:spPr>
          <a:xfrm>
            <a:off x="8800038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07" descr="Graphical user interfac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0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07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07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07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07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5" name="Google Shape;155;p107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086830" y="1319447"/>
            <a:ext cx="450303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1_Assisted Practic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08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250" y="2186163"/>
            <a:ext cx="5689924" cy="477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1_Learning Objective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0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9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09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09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109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09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8" name="Google Shape;168;p109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9"/>
          <p:cNvSpPr/>
          <p:nvPr/>
        </p:nvSpPr>
        <p:spPr>
          <a:xfrm>
            <a:off x="909797" y="1680111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10" descr="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174" y="-29238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10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7566"/>
          <a:stretch/>
        </p:blipFill>
        <p:spPr>
          <a:xfrm>
            <a:off x="12609095" y="0"/>
            <a:ext cx="3646904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0"/>
          <p:cNvSpPr/>
          <p:nvPr/>
        </p:nvSpPr>
        <p:spPr>
          <a:xfrm rot="5400000">
            <a:off x="13767009" y="4383629"/>
            <a:ext cx="4601238" cy="37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9CB9C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1400" b="0" i="0" u="none" strike="noStrike" cap="none">
              <a:solidFill>
                <a:srgbClr val="F9CB9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4" name="Google Shape;174;p110"/>
          <p:cNvSpPr/>
          <p:nvPr/>
        </p:nvSpPr>
        <p:spPr>
          <a:xfrm>
            <a:off x="6254776" y="1394500"/>
            <a:ext cx="9513773" cy="6177052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0"/>
          <p:cNvSpPr txBox="1">
            <a:spLocks noGrp="1"/>
          </p:cNvSpPr>
          <p:nvPr>
            <p:ph type="body" idx="1"/>
          </p:nvPr>
        </p:nvSpPr>
        <p:spPr>
          <a:xfrm>
            <a:off x="6286500" y="1842152"/>
            <a:ext cx="9246870" cy="520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10"/>
          <p:cNvSpPr txBox="1">
            <a:spLocks noGrp="1"/>
          </p:cNvSpPr>
          <p:nvPr>
            <p:ph type="title"/>
          </p:nvPr>
        </p:nvSpPr>
        <p:spPr>
          <a:xfrm>
            <a:off x="6286500" y="448255"/>
            <a:ext cx="932965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1_Lesson-End Projec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11"/>
          <p:cNvGrpSpPr/>
          <p:nvPr/>
        </p:nvGrpSpPr>
        <p:grpSpPr>
          <a:xfrm>
            <a:off x="0" y="0"/>
            <a:ext cx="16256000" cy="9144003"/>
            <a:chOff x="0" y="0"/>
            <a:chExt cx="16256000" cy="9144003"/>
          </a:xfrm>
        </p:grpSpPr>
        <p:pic>
          <p:nvPicPr>
            <p:cNvPr id="179" name="Google Shape;179;p1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256000" cy="9144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11" descr="A picture containing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l="75420"/>
            <a:stretch/>
          </p:blipFill>
          <p:spPr>
            <a:xfrm>
              <a:off x="12260179" y="0"/>
              <a:ext cx="3995820" cy="9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111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11"/>
          <p:cNvSpPr/>
          <p:nvPr/>
        </p:nvSpPr>
        <p:spPr>
          <a:xfrm rot="5400000">
            <a:off x="13379725" y="5130400"/>
            <a:ext cx="5195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9CB9C"/>
                </a:solidFill>
                <a:latin typeface="Oswald"/>
                <a:ea typeface="Oswald"/>
                <a:cs typeface="Oswald"/>
                <a:sym typeface="Oswald"/>
              </a:rPr>
              <a:t>LESSON-END PROJECT</a:t>
            </a:r>
            <a:endParaRPr sz="1400" b="0" i="0" u="none" strike="noStrike" cap="none">
              <a:solidFill>
                <a:srgbClr val="F9CB9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3" name="Google Shape;183;p111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111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11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 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12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1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1_Recap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3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13"/>
          <p:cNvSpPr/>
          <p:nvPr/>
        </p:nvSpPr>
        <p:spPr>
          <a:xfrm rot="-2701516">
            <a:off x="-46571" y="613151"/>
            <a:ext cx="2404941" cy="4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1_Knowledge Check 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4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5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Thank you 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1_Key Takeaways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6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6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116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116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116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8" name="Google Shape;208;p116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76178" y="1368575"/>
            <a:ext cx="5066773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85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5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8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5626790" y="1069512"/>
            <a:ext cx="5023890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">
  <p:cSld name="1_Scenario  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7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7"/>
          <p:cNvSpPr/>
          <p:nvPr/>
        </p:nvSpPr>
        <p:spPr>
          <a:xfrm>
            <a:off x="4653550" y="305075"/>
            <a:ext cx="6948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an Azure Architect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7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 2">
  <p:cSld name="Scenario 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8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8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_n">
  <p:cSld name="1_quiz content_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67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3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93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93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93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93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93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93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93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93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93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93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78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_n">
  <p:cSld name="1_quiz ans_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4"/>
          <p:cNvSpPr txBox="1"/>
          <p:nvPr/>
        </p:nvSpPr>
        <p:spPr>
          <a:xfrm>
            <a:off x="1073502" y="7205554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94"/>
          <p:cNvSpPr txBox="1">
            <a:spLocks noGrp="1"/>
          </p:cNvSpPr>
          <p:nvPr>
            <p:ph type="body" idx="1"/>
          </p:nvPr>
        </p:nvSpPr>
        <p:spPr>
          <a:xfrm>
            <a:off x="1061600" y="7620607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94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ED6B1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94"/>
          <p:cNvSpPr txBox="1"/>
          <p:nvPr/>
        </p:nvSpPr>
        <p:spPr>
          <a:xfrm>
            <a:off x="1280469" y="88472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94"/>
          <p:cNvSpPr txBox="1"/>
          <p:nvPr/>
        </p:nvSpPr>
        <p:spPr>
          <a:xfrm>
            <a:off x="1716761" y="283654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94"/>
          <p:cNvSpPr txBox="1"/>
          <p:nvPr/>
        </p:nvSpPr>
        <p:spPr>
          <a:xfrm>
            <a:off x="1716761" y="365714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94"/>
          <p:cNvSpPr txBox="1"/>
          <p:nvPr/>
        </p:nvSpPr>
        <p:spPr>
          <a:xfrm>
            <a:off x="1716761" y="44777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94"/>
          <p:cNvSpPr txBox="1"/>
          <p:nvPr/>
        </p:nvSpPr>
        <p:spPr>
          <a:xfrm>
            <a:off x="1716761" y="52983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94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94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94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94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94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94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pos="1472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7304150" y="4114800"/>
            <a:ext cx="7554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/>
          <p:nvPr/>
        </p:nvSpPr>
        <p:spPr>
          <a:xfrm rot="-3026872">
            <a:off x="-270651" y="848918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A day in the life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 descr="A close up of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72"/>
          <a:stretch/>
        </p:blipFill>
        <p:spPr>
          <a:xfrm>
            <a:off x="580570" y="0"/>
            <a:ext cx="1567542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2272" y="771540"/>
            <a:ext cx="1033295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7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8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5" name="Google Shape;285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9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9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86"/>
          <p:cNvGrpSpPr/>
          <p:nvPr/>
        </p:nvGrpSpPr>
        <p:grpSpPr>
          <a:xfrm>
            <a:off x="0" y="0"/>
            <a:ext cx="16255999" cy="9144000"/>
            <a:chOff x="0" y="0"/>
            <a:chExt cx="16255999" cy="9144000"/>
          </a:xfrm>
        </p:grpSpPr>
        <p:pic>
          <p:nvPicPr>
            <p:cNvPr id="28" name="Google Shape;28;p86" descr="A picture containing text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255999" cy="9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86"/>
            <p:cNvPicPr preferRelativeResize="0"/>
            <p:nvPr/>
          </p:nvPicPr>
          <p:blipFill rotWithShape="1">
            <a:blip r:embed="rId3">
              <a:alphaModFix/>
            </a:blip>
            <a:srcRect r="24063"/>
            <a:stretch/>
          </p:blipFill>
          <p:spPr>
            <a:xfrm>
              <a:off x="0" y="0"/>
              <a:ext cx="12344400" cy="914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Google Shape;30;p86"/>
          <p:cNvPicPr preferRelativeResize="0"/>
          <p:nvPr/>
        </p:nvPicPr>
        <p:blipFill rotWithShape="1">
          <a:blip r:embed="rId4">
            <a:alphaModFix/>
          </a:blip>
          <a:srcRect l="64170" t="13848" b="23994"/>
          <a:stretch/>
        </p:blipFill>
        <p:spPr>
          <a:xfrm>
            <a:off x="9817768" y="1831727"/>
            <a:ext cx="5824624" cy="5683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86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6"/>
          <p:cNvSpPr/>
          <p:nvPr/>
        </p:nvSpPr>
        <p:spPr>
          <a:xfrm rot="-2701516">
            <a:off x="-46638" y="613218"/>
            <a:ext cx="2404941" cy="4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0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40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1" descr="A picture containing water, out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4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des ">
  <p:cSld name="Content Slide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6ea8db464a_0_2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6ea8db464a_0_27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6ea8db464a_0_27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g6ea8db464a_0_275"/>
          <p:cNvSpPr/>
          <p:nvPr/>
        </p:nvSpPr>
        <p:spPr>
          <a:xfrm>
            <a:off x="16375347" y="785880"/>
            <a:ext cx="617100" cy="617100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6ea8db464a_0_275"/>
          <p:cNvSpPr/>
          <p:nvPr/>
        </p:nvSpPr>
        <p:spPr>
          <a:xfrm>
            <a:off x="16375347" y="2367024"/>
            <a:ext cx="617100" cy="617100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6ea8db464a_0_275"/>
          <p:cNvSpPr/>
          <p:nvPr/>
        </p:nvSpPr>
        <p:spPr>
          <a:xfrm>
            <a:off x="16375347" y="1576452"/>
            <a:ext cx="617100" cy="617100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6ea8db464a_0_275"/>
          <p:cNvSpPr/>
          <p:nvPr/>
        </p:nvSpPr>
        <p:spPr>
          <a:xfrm>
            <a:off x="16375347" y="5529312"/>
            <a:ext cx="617100" cy="617100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6ea8db464a_0_275"/>
          <p:cNvSpPr/>
          <p:nvPr/>
        </p:nvSpPr>
        <p:spPr>
          <a:xfrm>
            <a:off x="16375347" y="4738740"/>
            <a:ext cx="617100" cy="617100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6ea8db464a_0_275"/>
          <p:cNvSpPr/>
          <p:nvPr/>
        </p:nvSpPr>
        <p:spPr>
          <a:xfrm>
            <a:off x="16375347" y="6319884"/>
            <a:ext cx="617100" cy="617100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6ea8db464a_0_275"/>
          <p:cNvSpPr/>
          <p:nvPr/>
        </p:nvSpPr>
        <p:spPr>
          <a:xfrm>
            <a:off x="16375347" y="3157596"/>
            <a:ext cx="617100" cy="617100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6ea8db464a_0_275"/>
          <p:cNvSpPr/>
          <p:nvPr/>
        </p:nvSpPr>
        <p:spPr>
          <a:xfrm>
            <a:off x="16375347" y="3948168"/>
            <a:ext cx="617100" cy="617100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6ea8db464a_0_275"/>
          <p:cNvSpPr/>
          <p:nvPr/>
        </p:nvSpPr>
        <p:spPr>
          <a:xfrm>
            <a:off x="16375347" y="7110456"/>
            <a:ext cx="617100" cy="617100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6ea8db464a_0_275"/>
          <p:cNvSpPr/>
          <p:nvPr/>
        </p:nvSpPr>
        <p:spPr>
          <a:xfrm>
            <a:off x="16375347" y="7901030"/>
            <a:ext cx="617100" cy="617100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97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97" descr="A picture containing objec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487"/>
            <a:ext cx="16255999" cy="8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7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97"/>
          <p:cNvSpPr txBox="1">
            <a:spLocks noGrp="1"/>
          </p:cNvSpPr>
          <p:nvPr>
            <p:ph type="body" idx="1"/>
          </p:nvPr>
        </p:nvSpPr>
        <p:spPr>
          <a:xfrm>
            <a:off x="152309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97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98" descr="A picture containing water, ai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98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9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2857" t="2540" r="67232" b="87460"/>
          <a:stretch/>
        </p:blipFill>
        <p:spPr>
          <a:xfrm>
            <a:off x="246744" y="232229"/>
            <a:ext cx="323668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9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9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99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99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99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99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99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">
  <p:cSld name="1_Scenario 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661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7"/>
          <p:cNvSpPr/>
          <p:nvPr/>
        </p:nvSpPr>
        <p:spPr>
          <a:xfrm>
            <a:off x="4653550" y="305074"/>
            <a:ext cx="7855442" cy="44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 Full Stack Developer</a:t>
            </a:r>
            <a:endParaRPr sz="14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36;p87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87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181792" y="804671"/>
            <a:ext cx="1102627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8" descr="Graphical user interfac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8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41;p88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8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88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8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8"/>
          <p:cNvSpPr/>
          <p:nvPr/>
        </p:nvSpPr>
        <p:spPr>
          <a:xfrm>
            <a:off x="909797" y="1680111"/>
            <a:ext cx="7887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" name="Google Shape;46;p88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60687" y="1311035"/>
            <a:ext cx="5440154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Break">
  <p:cSld name="Topic Brea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9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0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1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79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1_Key Takeaway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1" descr="Graphical user interfac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1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91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1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1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91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91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3086830" y="1319447"/>
            <a:ext cx="4503032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2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2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2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2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>
            <a:spLocks noGrp="1"/>
          </p:cNvSpPr>
          <p:nvPr>
            <p:ph type="body" idx="1"/>
          </p:nvPr>
        </p:nvSpPr>
        <p:spPr>
          <a:xfrm>
            <a:off x="8800036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Jenkins and Docker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Java Back End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 dirty="0">
                <a:solidFill>
                  <a:srgbClr val="3F3F3F"/>
                </a:solidFill>
              </a:rPr>
              <a:t>Create Jenkins Pipeline for Java back end</a:t>
            </a:r>
            <a:endParaRPr dirty="0"/>
          </a:p>
        </p:txBody>
      </p:sp>
      <p:sp>
        <p:nvSpPr>
          <p:cNvPr id="490" name="Google Shape;490;p6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 dirty="0">
                <a:solidFill>
                  <a:srgbClr val="3F3F3F"/>
                </a:solidFill>
              </a:rPr>
              <a:t>Implement CI/CD in Jenkins with Git</a:t>
            </a:r>
            <a:endParaRPr dirty="0"/>
          </a:p>
        </p:txBody>
      </p:sp>
      <p:sp>
        <p:nvSpPr>
          <p:cNvPr id="491" name="Google Shape;491;p6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dirty="0">
                <a:solidFill>
                  <a:srgbClr val="3F3F3F"/>
                </a:solidFill>
              </a:rPr>
              <a:t>Create </a:t>
            </a:r>
            <a:r>
              <a:rPr lang="en-US" dirty="0" err="1">
                <a:solidFill>
                  <a:srgbClr val="3F3F3F"/>
                </a:solidFill>
              </a:rPr>
              <a:t>Dockerfile</a:t>
            </a:r>
            <a:r>
              <a:rPr lang="en-US" dirty="0">
                <a:solidFill>
                  <a:srgbClr val="3F3F3F"/>
                </a:solidFill>
              </a:rPr>
              <a:t> for building images</a:t>
            </a:r>
            <a:endParaRPr dirty="0"/>
          </a:p>
        </p:txBody>
      </p:sp>
      <p:sp>
        <p:nvSpPr>
          <p:cNvPr id="492" name="Google Shape;492;p6"/>
          <p:cNvSpPr txBox="1">
            <a:spLocks noGrp="1"/>
          </p:cNvSpPr>
          <p:nvPr>
            <p:ph type="body" idx="4"/>
          </p:nvPr>
        </p:nvSpPr>
        <p:spPr>
          <a:xfrm>
            <a:off x="1470660" y="6034960"/>
            <a:ext cx="8229600" cy="75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dirty="0">
                <a:solidFill>
                  <a:srgbClr val="3F3F3F"/>
                </a:solidFill>
              </a:rPr>
              <a:t>Integrate Docker in Jenkins to build and release the images as containers</a:t>
            </a:r>
            <a:endParaRPr dirty="0"/>
          </a:p>
        </p:txBody>
      </p:sp>
      <p:pic>
        <p:nvPicPr>
          <p:cNvPr id="493" name="Google Shape;49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47" y="3627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47" y="480071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2" y="597406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2" y="245403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Set Up Jenkins for the Java Backend Project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9736" y="2573058"/>
            <a:ext cx="11538190" cy="56814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8"/>
          <p:cNvSpPr/>
          <p:nvPr/>
        </p:nvSpPr>
        <p:spPr>
          <a:xfrm>
            <a:off x="1395413" y="1382637"/>
            <a:ext cx="13625852" cy="808863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new repository on your GitHub account which will be used by Jenkins to sync the code in SCM.</a:t>
            </a:r>
            <a:endParaRPr dirty="0"/>
          </a:p>
        </p:txBody>
      </p:sp>
      <p:sp>
        <p:nvSpPr>
          <p:cNvPr id="508" name="Google Shape;508;p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Create Git Repository on GitHub for the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09" name="Google Shape;509;p8"/>
          <p:cNvSpPr/>
          <p:nvPr/>
        </p:nvSpPr>
        <p:spPr>
          <a:xfrm>
            <a:off x="5622587" y="4952230"/>
            <a:ext cx="4017451" cy="54154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0" name="Google Shape;510;p8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613194" y="88950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Sync the Project on Github for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17" name="Google Shape;517;p54"/>
          <p:cNvSpPr/>
          <p:nvPr/>
        </p:nvSpPr>
        <p:spPr>
          <a:xfrm>
            <a:off x="4546823" y="1390196"/>
            <a:ext cx="7619777" cy="751166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Push the code on GitHub for the Java Backend project.</a:t>
            </a:r>
            <a:endParaRPr/>
          </a:p>
        </p:txBody>
      </p:sp>
      <p:pic>
        <p:nvPicPr>
          <p:cNvPr id="518" name="Google Shape;518;p54"/>
          <p:cNvPicPr preferRelativeResize="0"/>
          <p:nvPr/>
        </p:nvPicPr>
        <p:blipFill rotWithShape="1">
          <a:blip r:embed="rId3">
            <a:alphaModFix/>
          </a:blip>
          <a:srcRect t="1" b="20606"/>
          <a:stretch/>
        </p:blipFill>
        <p:spPr>
          <a:xfrm>
            <a:off x="2297078" y="2933429"/>
            <a:ext cx="11661843" cy="48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4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1951351" y="890047"/>
            <a:ext cx="1280116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6424" y="2287527"/>
            <a:ext cx="11578122" cy="607156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6" name="Google Shape;526;p5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Pipeline Stages </a:t>
            </a:r>
            <a:r>
              <a:rPr lang="en-US">
                <a:solidFill>
                  <a:srgbClr val="3F3F3F"/>
                </a:solidFill>
              </a:rPr>
              <a:t>for the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27" name="Google Shape;527;p55"/>
          <p:cNvSpPr/>
          <p:nvPr/>
        </p:nvSpPr>
        <p:spPr>
          <a:xfrm>
            <a:off x="2938433" y="1360867"/>
            <a:ext cx="10334105" cy="727962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Jenkinsfile for Jenkins to build your project as Pipeline in Jenkins.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55"/>
          <p:cNvSpPr/>
          <p:nvPr/>
        </p:nvSpPr>
        <p:spPr>
          <a:xfrm>
            <a:off x="5948038" y="3559359"/>
            <a:ext cx="4934485" cy="176395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55"/>
          <p:cNvSpPr/>
          <p:nvPr/>
        </p:nvSpPr>
        <p:spPr>
          <a:xfrm>
            <a:off x="11594494" y="3265723"/>
            <a:ext cx="3593867" cy="1948344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it in root directory of project and push it to GitHub so that Jenkins Project can use Jenkinsfile for Pipeline.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0" name="Google Shape;530;p55"/>
          <p:cNvCxnSpPr/>
          <p:nvPr/>
        </p:nvCxnSpPr>
        <p:spPr>
          <a:xfrm>
            <a:off x="10910494" y="4398780"/>
            <a:ext cx="684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531" name="Google Shape;531;p55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57211" y="87164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613" y="2339505"/>
            <a:ext cx="11655744" cy="61066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Create a Jenkins Pipeline Project for the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39" name="Google Shape;539;p56"/>
          <p:cNvSpPr/>
          <p:nvPr/>
        </p:nvSpPr>
        <p:spPr>
          <a:xfrm>
            <a:off x="4668372" y="1371600"/>
            <a:ext cx="6919256" cy="759720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 a new project in Jenkins of type Pipeline.</a:t>
            </a:r>
            <a:endParaRPr/>
          </a:p>
        </p:txBody>
      </p:sp>
      <p:sp>
        <p:nvSpPr>
          <p:cNvPr id="540" name="Google Shape;540;p56"/>
          <p:cNvSpPr/>
          <p:nvPr/>
        </p:nvSpPr>
        <p:spPr>
          <a:xfrm>
            <a:off x="4261454" y="6329416"/>
            <a:ext cx="8484649" cy="76633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1" name="Google Shape;541;p56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57211" y="87164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5653" y="2423044"/>
            <a:ext cx="11190719" cy="57768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Pipeline SCM </a:t>
            </a:r>
            <a:r>
              <a:rPr lang="en-US">
                <a:solidFill>
                  <a:srgbClr val="3F3F3F"/>
                </a:solidFill>
              </a:rPr>
              <a:t>for the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49" name="Google Shape;549;p57"/>
          <p:cNvSpPr/>
          <p:nvPr/>
        </p:nvSpPr>
        <p:spPr>
          <a:xfrm>
            <a:off x="2938433" y="1390196"/>
            <a:ext cx="10334105" cy="751166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 the Jenkins Pipeline Project by passing GitHub Repository URL.</a:t>
            </a:r>
            <a:endParaRPr/>
          </a:p>
        </p:txBody>
      </p:sp>
      <p:sp>
        <p:nvSpPr>
          <p:cNvPr id="550" name="Google Shape;550;p57"/>
          <p:cNvSpPr/>
          <p:nvPr/>
        </p:nvSpPr>
        <p:spPr>
          <a:xfrm>
            <a:off x="4500352" y="3874875"/>
            <a:ext cx="6738497" cy="272574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1" name="Google Shape;551;p5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57211" y="87164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9014" y="2342843"/>
            <a:ext cx="11822159" cy="60114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8" name="Google Shape;558;p5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Configure Jenkinsfile in Jenkins for the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4650400" y="3339765"/>
            <a:ext cx="6438388" cy="164269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58"/>
          <p:cNvSpPr/>
          <p:nvPr/>
        </p:nvSpPr>
        <p:spPr>
          <a:xfrm>
            <a:off x="11815718" y="3659680"/>
            <a:ext cx="3593867" cy="972498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Select the default branch, which is master.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1" name="Google Shape;561;p58"/>
          <p:cNvCxnSpPr/>
          <p:nvPr/>
        </p:nvCxnSpPr>
        <p:spPr>
          <a:xfrm>
            <a:off x="11286771" y="4113753"/>
            <a:ext cx="388677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62" name="Google Shape;562;p58"/>
          <p:cNvSpPr/>
          <p:nvPr/>
        </p:nvSpPr>
        <p:spPr>
          <a:xfrm>
            <a:off x="5177452" y="1381186"/>
            <a:ext cx="6109319" cy="773204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 the branch specifier, select the branch. 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58"/>
          <p:cNvSpPr/>
          <p:nvPr/>
        </p:nvSpPr>
        <p:spPr>
          <a:xfrm>
            <a:off x="4585086" y="6534261"/>
            <a:ext cx="6385693" cy="73232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58"/>
          <p:cNvSpPr/>
          <p:nvPr/>
        </p:nvSpPr>
        <p:spPr>
          <a:xfrm>
            <a:off x="11815717" y="6054810"/>
            <a:ext cx="3593867" cy="1691224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Script Path contains the Jenkinsfile, which is created in the root directory of project.</a:t>
            </a:r>
            <a:endParaRPr/>
          </a:p>
        </p:txBody>
      </p:sp>
      <p:cxnSp>
        <p:nvCxnSpPr>
          <p:cNvPr id="565" name="Google Shape;565;p58"/>
          <p:cNvCxnSpPr/>
          <p:nvPr/>
        </p:nvCxnSpPr>
        <p:spPr>
          <a:xfrm>
            <a:off x="10955448" y="6918413"/>
            <a:ext cx="792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566" name="Google Shape;566;p58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57211" y="87164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2232" y="2585191"/>
            <a:ext cx="10947016" cy="55897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3" name="Google Shape;573;p5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Optional: GitHub Hook Trigger for the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74" name="Google Shape;574;p59"/>
          <p:cNvSpPr/>
          <p:nvPr/>
        </p:nvSpPr>
        <p:spPr>
          <a:xfrm>
            <a:off x="2392232" y="1382679"/>
            <a:ext cx="11367515" cy="909251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 w="12700" cap="flat" cmpd="sng">
            <a:solidFill>
              <a:srgbClr val="EF646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Configure GitHub trigger for GITScm Polling. This option will work when Jenkins is running with a proper URL instead of the localhost.</a:t>
            </a:r>
            <a:endParaRPr sz="22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59"/>
          <p:cNvSpPr/>
          <p:nvPr/>
        </p:nvSpPr>
        <p:spPr>
          <a:xfrm>
            <a:off x="4405195" y="3870362"/>
            <a:ext cx="3271200" cy="25703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59"/>
          <p:cNvSpPr/>
          <p:nvPr/>
        </p:nvSpPr>
        <p:spPr>
          <a:xfrm>
            <a:off x="8349847" y="3556835"/>
            <a:ext cx="3593867" cy="88408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Configure the same using ngrok.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77" name="Google Shape;577;p59"/>
          <p:cNvCxnSpPr>
            <a:endCxn id="576" idx="1"/>
          </p:cNvCxnSpPr>
          <p:nvPr/>
        </p:nvCxnSpPr>
        <p:spPr>
          <a:xfrm>
            <a:off x="7702747" y="3998880"/>
            <a:ext cx="647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578" name="Google Shape;578;p59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57211" y="87164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5825" y="2387934"/>
            <a:ext cx="11704349" cy="58683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5" name="Google Shape;585;p6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Run the Jenkins Pipeline Project </a:t>
            </a:r>
            <a:r>
              <a:rPr lang="en-US">
                <a:solidFill>
                  <a:srgbClr val="3F3F3F"/>
                </a:solidFill>
              </a:rPr>
              <a:t>for the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86" name="Google Shape;586;p60"/>
          <p:cNvSpPr/>
          <p:nvPr/>
        </p:nvSpPr>
        <p:spPr>
          <a:xfrm>
            <a:off x="2270713" y="4705859"/>
            <a:ext cx="1695428" cy="2685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60"/>
          <p:cNvSpPr/>
          <p:nvPr/>
        </p:nvSpPr>
        <p:spPr>
          <a:xfrm>
            <a:off x="7858451" y="4438016"/>
            <a:ext cx="3593867" cy="88408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Finally, click on Build Now and build your project.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8" name="Google Shape;588;p60"/>
          <p:cNvCxnSpPr/>
          <p:nvPr/>
        </p:nvCxnSpPr>
        <p:spPr>
          <a:xfrm>
            <a:off x="4051073" y="4840157"/>
            <a:ext cx="367898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89" name="Google Shape;589;p60"/>
          <p:cNvSpPr/>
          <p:nvPr/>
        </p:nvSpPr>
        <p:spPr>
          <a:xfrm>
            <a:off x="3739807" y="1351399"/>
            <a:ext cx="8776266" cy="806914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Notice stages appearing as mentioned in the Jenkinsfile.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Source &gt; Test &gt; Build &gt; Containerize &gt; Deploy</a:t>
            </a:r>
            <a:endParaRPr/>
          </a:p>
        </p:txBody>
      </p:sp>
      <p:pic>
        <p:nvPicPr>
          <p:cNvPr id="590" name="Google Shape;590;p60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57211" y="87164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body" idx="1"/>
          </p:nvPr>
        </p:nvSpPr>
        <p:spPr>
          <a:xfrm>
            <a:off x="8800038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/>
              <a:t>Set Up Jenkins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body" idx="1"/>
          </p:nvPr>
        </p:nvSpPr>
        <p:spPr>
          <a:xfrm>
            <a:off x="8800038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</a:pPr>
            <a:r>
              <a:rPr lang="en-US" dirty="0" err="1"/>
              <a:t>Dockerise</a:t>
            </a:r>
            <a:r>
              <a:rPr lang="en-US" dirty="0"/>
              <a:t> the Pipeline</a:t>
            </a:r>
            <a:endParaRPr sz="100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91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1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Containerize the Java Backend Project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2"/>
          <p:cNvPicPr preferRelativeResize="0"/>
          <p:nvPr/>
        </p:nvPicPr>
        <p:blipFill rotWithShape="1">
          <a:blip r:embed="rId3">
            <a:alphaModFix/>
          </a:blip>
          <a:srcRect b="11218"/>
          <a:stretch/>
        </p:blipFill>
        <p:spPr>
          <a:xfrm>
            <a:off x="1663426" y="2835882"/>
            <a:ext cx="12271730" cy="52841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2" name="Google Shape;602;p6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Docker Using Dockerfile for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03" name="Google Shape;603;p62"/>
          <p:cNvSpPr/>
          <p:nvPr/>
        </p:nvSpPr>
        <p:spPr>
          <a:xfrm>
            <a:off x="2065314" y="1354976"/>
            <a:ext cx="12759844" cy="768478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Write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the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Dockerfile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which will be used to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dockerize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Java for the Backend project.</a:t>
            </a:r>
            <a:endParaRPr sz="22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62"/>
          <p:cNvSpPr/>
          <p:nvPr/>
        </p:nvSpPr>
        <p:spPr>
          <a:xfrm>
            <a:off x="5559451" y="3754125"/>
            <a:ext cx="5320983" cy="97048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62"/>
          <p:cNvSpPr/>
          <p:nvPr/>
        </p:nvSpPr>
        <p:spPr>
          <a:xfrm>
            <a:off x="11528434" y="3541404"/>
            <a:ext cx="3739793" cy="1099823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 the jar file of Java Backend project for production.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6" name="Google Shape;606;p62"/>
          <p:cNvCxnSpPr/>
          <p:nvPr/>
        </p:nvCxnSpPr>
        <p:spPr>
          <a:xfrm>
            <a:off x="10880434" y="4204992"/>
            <a:ext cx="648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607" name="Google Shape;607;p62"/>
          <p:cNvSpPr/>
          <p:nvPr/>
        </p:nvSpPr>
        <p:spPr>
          <a:xfrm>
            <a:off x="5374684" y="5207547"/>
            <a:ext cx="6170865" cy="46860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62"/>
          <p:cNvSpPr/>
          <p:nvPr/>
        </p:nvSpPr>
        <p:spPr>
          <a:xfrm>
            <a:off x="12774098" y="5033488"/>
            <a:ext cx="2322117" cy="1556721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Serve the application by executing the Jar on port 9090.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9" name="Google Shape;609;p62"/>
          <p:cNvCxnSpPr/>
          <p:nvPr/>
        </p:nvCxnSpPr>
        <p:spPr>
          <a:xfrm>
            <a:off x="11545548" y="5432778"/>
            <a:ext cx="1224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610" name="Google Shape;610;p62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57211" y="87164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3"/>
          <p:cNvPicPr preferRelativeResize="0"/>
          <p:nvPr/>
        </p:nvPicPr>
        <p:blipFill rotWithShape="1">
          <a:blip r:embed="rId3">
            <a:alphaModFix/>
          </a:blip>
          <a:srcRect b="3206"/>
          <a:stretch/>
        </p:blipFill>
        <p:spPr>
          <a:xfrm>
            <a:off x="2399458" y="2447913"/>
            <a:ext cx="11406719" cy="5761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7" name="Google Shape;617;p6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Configure Jenkins Pipeline Stages for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18" name="Google Shape;618;p63"/>
          <p:cNvSpPr/>
          <p:nvPr/>
        </p:nvSpPr>
        <p:spPr>
          <a:xfrm>
            <a:off x="1395413" y="1368425"/>
            <a:ext cx="13692187" cy="934211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the stages for containerizing the Java Backend that is 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building and running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the container finally.</a:t>
            </a:r>
            <a:endParaRPr sz="22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63"/>
          <p:cNvSpPr/>
          <p:nvPr/>
        </p:nvSpPr>
        <p:spPr>
          <a:xfrm>
            <a:off x="2557179" y="4760236"/>
            <a:ext cx="2482277" cy="57156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63"/>
          <p:cNvSpPr/>
          <p:nvPr/>
        </p:nvSpPr>
        <p:spPr>
          <a:xfrm>
            <a:off x="614950" y="6179826"/>
            <a:ext cx="5412626" cy="1183516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Create it in root directory of project and push it to the GitHub so that Jenkins project can use Jenkinsfile and Dockerfile.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1" name="Google Shape;621;p63"/>
          <p:cNvCxnSpPr/>
          <p:nvPr/>
        </p:nvCxnSpPr>
        <p:spPr>
          <a:xfrm>
            <a:off x="4424516" y="5474151"/>
            <a:ext cx="0" cy="62291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22" name="Google Shape;622;p63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57211" y="87164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5907" y="2544839"/>
            <a:ext cx="10779524" cy="56365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9" name="Google Shape;629;p6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Run the Jenkins Pipeline Project for Java Backend Project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30" name="Google Shape;630;p64"/>
          <p:cNvSpPr/>
          <p:nvPr/>
        </p:nvSpPr>
        <p:spPr>
          <a:xfrm>
            <a:off x="3739867" y="1371600"/>
            <a:ext cx="8776266" cy="806914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Notice stages appearing as mentioned in the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Jenkinsfile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Source &gt; Test &gt; Build &gt; Containerize &gt; Deploy</a:t>
            </a:r>
            <a:endParaRPr b="1" dirty="0"/>
          </a:p>
        </p:txBody>
      </p:sp>
      <p:sp>
        <p:nvSpPr>
          <p:cNvPr id="631" name="Google Shape;631;p64"/>
          <p:cNvSpPr/>
          <p:nvPr/>
        </p:nvSpPr>
        <p:spPr>
          <a:xfrm>
            <a:off x="2765907" y="4730892"/>
            <a:ext cx="1695428" cy="2685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64"/>
          <p:cNvSpPr/>
          <p:nvPr/>
        </p:nvSpPr>
        <p:spPr>
          <a:xfrm>
            <a:off x="7240245" y="4344830"/>
            <a:ext cx="3593867" cy="884089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Click on Build Now and build your project.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3" name="Google Shape;633;p64"/>
          <p:cNvCxnSpPr/>
          <p:nvPr/>
        </p:nvCxnSpPr>
        <p:spPr>
          <a:xfrm>
            <a:off x="4461335" y="4786875"/>
            <a:ext cx="2505427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634" name="Google Shape;634;p64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57211" y="871640"/>
            <a:ext cx="1577605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Check Docker ps -a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41" name="Google Shape;641;p65"/>
          <p:cNvSpPr/>
          <p:nvPr/>
        </p:nvSpPr>
        <p:spPr>
          <a:xfrm>
            <a:off x="2307484" y="1390196"/>
            <a:ext cx="11596002" cy="821377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Check status of running container by docker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ps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–a,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which is the command to validate Jenkins build.</a:t>
            </a:r>
            <a:endParaRPr sz="22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2" name="Google Shape;64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5916" y="2492161"/>
            <a:ext cx="11505082" cy="59519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43" name="Google Shape;643;p65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5689226" y="871640"/>
            <a:ext cx="5176119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Check the Backend Project on Localhost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50" name="Google Shape;650;p66"/>
          <p:cNvSpPr/>
          <p:nvPr/>
        </p:nvSpPr>
        <p:spPr>
          <a:xfrm>
            <a:off x="3584387" y="1368425"/>
            <a:ext cx="9042196" cy="821378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Backend project is up and running in the docker container.</a:t>
            </a:r>
            <a:endParaRPr/>
          </a:p>
        </p:txBody>
      </p:sp>
      <p:pic>
        <p:nvPicPr>
          <p:cNvPr id="651" name="Google Shape;65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3140" y="2802330"/>
            <a:ext cx="10149719" cy="51950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2" name="Google Shape;652;p66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3162354" y="871640"/>
            <a:ext cx="10491120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en-US"/>
              <a:t>Check Service on Postman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59" name="Google Shape;659;p67"/>
          <p:cNvSpPr/>
          <p:nvPr/>
        </p:nvSpPr>
        <p:spPr>
          <a:xfrm>
            <a:off x="4249797" y="1390196"/>
            <a:ext cx="7711377" cy="821377"/>
          </a:xfrm>
          <a:prstGeom prst="roundRect">
            <a:avLst>
              <a:gd name="adj" fmla="val 16667"/>
            </a:avLst>
          </a:prstGeom>
          <a:solidFill>
            <a:srgbClr val="F36A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Validate if the project is up with services running.</a:t>
            </a:r>
            <a:endParaRPr/>
          </a:p>
        </p:txBody>
      </p:sp>
      <p:pic>
        <p:nvPicPr>
          <p:cNvPr id="660" name="Google Shape;66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3032" y="2833879"/>
            <a:ext cx="10029935" cy="51434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1" name="Google Shape;661;p67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4704999" y="871640"/>
            <a:ext cx="7405831" cy="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8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Jenkins Pipeline is built for Java Back end using Jenkinsfile.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67" name="Google Shape;667;p68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Java back end is dockerized using Dockerfile.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668" name="Google Shape;668;p68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Jenkins Pipeline is built to dockerize the Java back end.</a:t>
            </a:r>
            <a:endParaRPr/>
          </a:p>
        </p:txBody>
      </p:sp>
      <p:sp>
        <p:nvSpPr>
          <p:cNvPr id="669" name="Google Shape;669;p68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Service is validated using Postman.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670" name="Google Shape;67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47" y="35014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247" y="467475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2" y="584809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2" y="225187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Before we begin, let’s recall what we have covered till now:</a:t>
            </a:r>
            <a:endParaRPr/>
          </a:p>
        </p:txBody>
      </p:sp>
      <p:pic>
        <p:nvPicPr>
          <p:cNvPr id="352" name="Google Shape;352;p18" descr="Download MySQL Logo in SVG Vector or PNG File Format - Logo.w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953" y="2989743"/>
            <a:ext cx="2130849" cy="141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5472" y="3194841"/>
            <a:ext cx="1118389" cy="11851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18"/>
          <p:cNvGrpSpPr/>
          <p:nvPr/>
        </p:nvGrpSpPr>
        <p:grpSpPr>
          <a:xfrm>
            <a:off x="3290146" y="3230482"/>
            <a:ext cx="1847731" cy="1777994"/>
            <a:chOff x="2105217" y="3343897"/>
            <a:chExt cx="1847731" cy="1777994"/>
          </a:xfrm>
        </p:grpSpPr>
        <p:pic>
          <p:nvPicPr>
            <p:cNvPr id="355" name="Google Shape;35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26740" y="3343897"/>
              <a:ext cx="1204686" cy="1204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18"/>
            <p:cNvSpPr txBox="1"/>
            <p:nvPr/>
          </p:nvSpPr>
          <p:spPr>
            <a:xfrm>
              <a:off x="2105217" y="4667215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Agile</a:t>
              </a: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7" name="Google Shape;357;p18"/>
          <p:cNvGrpSpPr/>
          <p:nvPr/>
        </p:nvGrpSpPr>
        <p:grpSpPr>
          <a:xfrm>
            <a:off x="5986615" y="3237566"/>
            <a:ext cx="1847731" cy="1737055"/>
            <a:chOff x="5166728" y="3266204"/>
            <a:chExt cx="1847731" cy="1737055"/>
          </a:xfrm>
        </p:grpSpPr>
        <p:pic>
          <p:nvPicPr>
            <p:cNvPr id="358" name="Google Shape;358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38010" y="3266204"/>
              <a:ext cx="1105169" cy="1105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18"/>
            <p:cNvSpPr txBox="1"/>
            <p:nvPr/>
          </p:nvSpPr>
          <p:spPr>
            <a:xfrm>
              <a:off x="5166728" y="4548583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Git</a:t>
              </a:r>
              <a:endParaRPr/>
            </a:p>
          </p:txBody>
        </p:sp>
      </p:grpSp>
      <p:sp>
        <p:nvSpPr>
          <p:cNvPr id="360" name="Google Shape;360;p18"/>
          <p:cNvSpPr txBox="1"/>
          <p:nvPr/>
        </p:nvSpPr>
        <p:spPr>
          <a:xfrm>
            <a:off x="8558511" y="4553800"/>
            <a:ext cx="1847731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  <a:endParaRPr dirty="0"/>
          </a:p>
        </p:txBody>
      </p:sp>
      <p:sp>
        <p:nvSpPr>
          <p:cNvPr id="361" name="Google Shape;361;p18"/>
          <p:cNvSpPr txBox="1"/>
          <p:nvPr/>
        </p:nvSpPr>
        <p:spPr>
          <a:xfrm>
            <a:off x="11192200" y="4519944"/>
            <a:ext cx="1847731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Angular</a:t>
            </a:r>
            <a:endParaRPr dirty="0"/>
          </a:p>
        </p:txBody>
      </p:sp>
      <p:grpSp>
        <p:nvGrpSpPr>
          <p:cNvPr id="362" name="Google Shape;362;p18"/>
          <p:cNvGrpSpPr/>
          <p:nvPr/>
        </p:nvGrpSpPr>
        <p:grpSpPr>
          <a:xfrm>
            <a:off x="3223367" y="5565542"/>
            <a:ext cx="1847731" cy="2192483"/>
            <a:chOff x="2694341" y="5670425"/>
            <a:chExt cx="1847731" cy="2192483"/>
          </a:xfrm>
        </p:grpSpPr>
        <p:pic>
          <p:nvPicPr>
            <p:cNvPr id="363" name="Google Shape;363;p18"/>
            <p:cNvPicPr preferRelativeResize="0"/>
            <p:nvPr/>
          </p:nvPicPr>
          <p:blipFill rotWithShape="1">
            <a:blip r:embed="rId7">
              <a:alphaModFix/>
            </a:blip>
            <a:srcRect r="57760"/>
            <a:stretch/>
          </p:blipFill>
          <p:spPr>
            <a:xfrm>
              <a:off x="3113661" y="5670425"/>
              <a:ext cx="1009093" cy="1514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18"/>
            <p:cNvSpPr txBox="1"/>
            <p:nvPr/>
          </p:nvSpPr>
          <p:spPr>
            <a:xfrm>
              <a:off x="2694341" y="7408232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HTML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5847506" y="5602929"/>
            <a:ext cx="1847731" cy="2136363"/>
            <a:chOff x="5817103" y="5721053"/>
            <a:chExt cx="1847731" cy="2136363"/>
          </a:xfrm>
        </p:grpSpPr>
        <p:pic>
          <p:nvPicPr>
            <p:cNvPr id="366" name="Google Shape;366;p18"/>
            <p:cNvPicPr preferRelativeResize="0"/>
            <p:nvPr/>
          </p:nvPicPr>
          <p:blipFill rotWithShape="1">
            <a:blip r:embed="rId7">
              <a:alphaModFix/>
            </a:blip>
            <a:srcRect l="43867" r="9025"/>
            <a:stretch/>
          </p:blipFill>
          <p:spPr>
            <a:xfrm>
              <a:off x="6280267" y="5721053"/>
              <a:ext cx="1105169" cy="1487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18"/>
            <p:cNvSpPr txBox="1"/>
            <p:nvPr/>
          </p:nvSpPr>
          <p:spPr>
            <a:xfrm>
              <a:off x="5817103" y="7402740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CSS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8" name="Google Shape;368;p18"/>
          <p:cNvGrpSpPr/>
          <p:nvPr/>
        </p:nvGrpSpPr>
        <p:grpSpPr>
          <a:xfrm>
            <a:off x="8430261" y="5628165"/>
            <a:ext cx="1847731" cy="2144020"/>
            <a:chOff x="8978171" y="5670425"/>
            <a:chExt cx="1847731" cy="2144020"/>
          </a:xfrm>
        </p:grpSpPr>
        <p:pic>
          <p:nvPicPr>
            <p:cNvPr id="369" name="Google Shape;369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376636" y="5670425"/>
              <a:ext cx="1009093" cy="142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18"/>
            <p:cNvSpPr txBox="1"/>
            <p:nvPr/>
          </p:nvSpPr>
          <p:spPr>
            <a:xfrm>
              <a:off x="8978171" y="7359769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JavaScript</a:t>
              </a: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1" name="Google Shape;371;p18"/>
          <p:cNvGrpSpPr/>
          <p:nvPr/>
        </p:nvGrpSpPr>
        <p:grpSpPr>
          <a:xfrm>
            <a:off x="11080799" y="5318518"/>
            <a:ext cx="1847731" cy="2420774"/>
            <a:chOff x="3656195" y="2660183"/>
            <a:chExt cx="1847731" cy="2420774"/>
          </a:xfrm>
        </p:grpSpPr>
        <p:sp>
          <p:nvSpPr>
            <p:cNvPr id="372" name="Google Shape;372;p18"/>
            <p:cNvSpPr txBox="1"/>
            <p:nvPr/>
          </p:nvSpPr>
          <p:spPr>
            <a:xfrm>
              <a:off x="3656195" y="4626281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Core Java</a:t>
              </a: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73" name="Google Shape;373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03799" y="2660183"/>
              <a:ext cx="1152525" cy="1771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0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Which stage will create the jar file in Jenkinsfile?</a:t>
            </a:r>
            <a:endParaRPr/>
          </a:p>
        </p:txBody>
      </p:sp>
      <p:sp>
        <p:nvSpPr>
          <p:cNvPr id="683" name="Google Shape;683;p70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684" name="Google Shape;684;p70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Source stage</a:t>
            </a:r>
            <a:endParaRPr/>
          </a:p>
        </p:txBody>
      </p:sp>
      <p:sp>
        <p:nvSpPr>
          <p:cNvPr id="685" name="Google Shape;685;p70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b="0"/>
              <a:t>Test stage</a:t>
            </a:r>
            <a:endParaRPr/>
          </a:p>
        </p:txBody>
      </p:sp>
      <p:sp>
        <p:nvSpPr>
          <p:cNvPr id="686" name="Google Shape;686;p70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Package stage</a:t>
            </a:r>
            <a:endParaRPr/>
          </a:p>
        </p:txBody>
      </p:sp>
      <p:sp>
        <p:nvSpPr>
          <p:cNvPr id="687" name="Google Shape;687;p70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Container stage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1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When you package your java project using mvnw package command, the jar file will be generated.</a:t>
            </a:r>
            <a:endParaRPr/>
          </a:p>
        </p:txBody>
      </p:sp>
      <p:sp>
        <p:nvSpPr>
          <p:cNvPr id="693" name="Google Shape;693;p71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694" name="Google Shape;694;p71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Which stage will create the jar file in Jenkinsfile?</a:t>
            </a:r>
            <a:endParaRPr/>
          </a:p>
        </p:txBody>
      </p:sp>
      <p:sp>
        <p:nvSpPr>
          <p:cNvPr id="695" name="Google Shape;695;p71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Container stage</a:t>
            </a:r>
            <a:endParaRPr/>
          </a:p>
        </p:txBody>
      </p:sp>
      <p:sp>
        <p:nvSpPr>
          <p:cNvPr id="696" name="Google Shape;696;p71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Source stage</a:t>
            </a:r>
            <a:endParaRPr/>
          </a:p>
        </p:txBody>
      </p:sp>
      <p:sp>
        <p:nvSpPr>
          <p:cNvPr id="697" name="Google Shape;697;p71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b="0"/>
              <a:t>Test stage</a:t>
            </a:r>
            <a:endParaRPr/>
          </a:p>
        </p:txBody>
      </p:sp>
      <p:sp>
        <p:nvSpPr>
          <p:cNvPr id="698" name="Google Shape;698;p71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Package stage</a:t>
            </a:r>
            <a:endParaRPr/>
          </a:p>
        </p:txBody>
      </p:sp>
      <p:sp>
        <p:nvSpPr>
          <p:cNvPr id="699" name="Google Shape;699;p71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2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Where will you keep Dockerfile in your Java project?</a:t>
            </a:r>
            <a:endParaRPr/>
          </a:p>
        </p:txBody>
      </p:sp>
      <p:sp>
        <p:nvSpPr>
          <p:cNvPr id="705" name="Google Shape;705;p72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706" name="Google Shape;706;p72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target directory</a:t>
            </a:r>
            <a:endParaRPr/>
          </a:p>
        </p:txBody>
      </p:sp>
      <p:sp>
        <p:nvSpPr>
          <p:cNvPr id="707" name="Google Shape;707;p72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root directory</a:t>
            </a:r>
            <a:endParaRPr/>
          </a:p>
        </p:txBody>
      </p:sp>
      <p:sp>
        <p:nvSpPr>
          <p:cNvPr id="708" name="Google Shape;708;p72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src directory</a:t>
            </a:r>
            <a:endParaRPr/>
          </a:p>
        </p:txBody>
      </p:sp>
      <p:sp>
        <p:nvSpPr>
          <p:cNvPr id="709" name="Google Shape;709;p72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test directory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3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You must keep your </a:t>
            </a:r>
            <a:r>
              <a:rPr lang="en-US" dirty="0" err="1"/>
              <a:t>Dockerfile</a:t>
            </a:r>
            <a:r>
              <a:rPr lang="en-US" dirty="0"/>
              <a:t> in the project root directory so that Docker can read it and give the path when you 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build the image as an argument to the docker build command.</a:t>
            </a:r>
            <a:endParaRPr dirty="0"/>
          </a:p>
        </p:txBody>
      </p:sp>
      <p:sp>
        <p:nvSpPr>
          <p:cNvPr id="715" name="Google Shape;715;p73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716" name="Google Shape;716;p73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Where will you keep Dockerfile in your Java project?</a:t>
            </a:r>
            <a:endParaRPr/>
          </a:p>
        </p:txBody>
      </p:sp>
      <p:sp>
        <p:nvSpPr>
          <p:cNvPr id="717" name="Google Shape;717;p73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test directory</a:t>
            </a:r>
            <a:endParaRPr/>
          </a:p>
        </p:txBody>
      </p:sp>
      <p:sp>
        <p:nvSpPr>
          <p:cNvPr id="718" name="Google Shape;718;p73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target directory</a:t>
            </a:r>
            <a:endParaRPr/>
          </a:p>
        </p:txBody>
      </p:sp>
      <p:sp>
        <p:nvSpPr>
          <p:cNvPr id="719" name="Google Shape;719;p73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root directory</a:t>
            </a:r>
            <a:endParaRPr/>
          </a:p>
        </p:txBody>
      </p:sp>
      <p:sp>
        <p:nvSpPr>
          <p:cNvPr id="720" name="Google Shape;720;p73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Project src directory</a:t>
            </a:r>
            <a:endParaRPr/>
          </a:p>
        </p:txBody>
      </p:sp>
      <p:sp>
        <p:nvSpPr>
          <p:cNvPr id="721" name="Google Shape;721;p73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4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Which command can you use to check if the docker container is running?</a:t>
            </a:r>
            <a:endParaRPr/>
          </a:p>
        </p:txBody>
      </p:sp>
      <p:sp>
        <p:nvSpPr>
          <p:cNvPr id="727" name="Google Shape;727;p74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728" name="Google Shape;728;p74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None of the above</a:t>
            </a:r>
            <a:endParaRPr/>
          </a:p>
        </p:txBody>
      </p:sp>
      <p:sp>
        <p:nvSpPr>
          <p:cNvPr id="729" name="Google Shape;729;p74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docker ps -a</a:t>
            </a:r>
            <a:endParaRPr/>
          </a:p>
        </p:txBody>
      </p:sp>
      <p:sp>
        <p:nvSpPr>
          <p:cNvPr id="730" name="Google Shape;730;p74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docker ps</a:t>
            </a:r>
            <a:endParaRPr/>
          </a:p>
        </p:txBody>
      </p:sp>
      <p:sp>
        <p:nvSpPr>
          <p:cNvPr id="731" name="Google Shape;731;p74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Both A and B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5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We can check running processes with both ps and ps -a commands.</a:t>
            </a:r>
            <a:endParaRPr/>
          </a:p>
        </p:txBody>
      </p:sp>
      <p:sp>
        <p:nvSpPr>
          <p:cNvPr id="737" name="Google Shape;737;p75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738" name="Google Shape;738;p75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Which command can you use to check if the docker container is running?</a:t>
            </a:r>
            <a:endParaRPr/>
          </a:p>
        </p:txBody>
      </p:sp>
      <p:sp>
        <p:nvSpPr>
          <p:cNvPr id="739" name="Google Shape;739;p75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Both A and B</a:t>
            </a:r>
            <a:endParaRPr/>
          </a:p>
        </p:txBody>
      </p:sp>
      <p:sp>
        <p:nvSpPr>
          <p:cNvPr id="740" name="Google Shape;740;p75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None of the above</a:t>
            </a:r>
            <a:endParaRPr/>
          </a:p>
        </p:txBody>
      </p:sp>
      <p:sp>
        <p:nvSpPr>
          <p:cNvPr id="741" name="Google Shape;741;p75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docker ps -a</a:t>
            </a:r>
            <a:endParaRPr/>
          </a:p>
        </p:txBody>
      </p:sp>
      <p:sp>
        <p:nvSpPr>
          <p:cNvPr id="742" name="Google Shape;742;p75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docker ps</a:t>
            </a:r>
            <a:endParaRPr/>
          </a:p>
        </p:txBody>
      </p:sp>
      <p:sp>
        <p:nvSpPr>
          <p:cNvPr id="743" name="Google Shape;743;p75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6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How can you check the logs if your build fails in Jenkins?</a:t>
            </a:r>
            <a:endParaRPr/>
          </a:p>
        </p:txBody>
      </p:sp>
      <p:sp>
        <p:nvSpPr>
          <p:cNvPr id="749" name="Google Shape;749;p76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750" name="Google Shape;750;p76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Through Manage Jenkins</a:t>
            </a:r>
            <a:endParaRPr/>
          </a:p>
        </p:txBody>
      </p:sp>
      <p:sp>
        <p:nvSpPr>
          <p:cNvPr id="751" name="Google Shape;751;p76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b="0">
                <a:solidFill>
                  <a:srgbClr val="3F3F3F"/>
                </a:solidFill>
              </a:rPr>
              <a:t>You cannot check logs</a:t>
            </a:r>
            <a:endParaRPr/>
          </a:p>
        </p:txBody>
      </p:sp>
      <p:sp>
        <p:nvSpPr>
          <p:cNvPr id="752" name="Google Shape;752;p76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 b="0">
                <a:solidFill>
                  <a:srgbClr val="3F3F3F"/>
                </a:solidFill>
              </a:rPr>
              <a:t>Through Configure</a:t>
            </a:r>
            <a:endParaRPr/>
          </a:p>
        </p:txBody>
      </p:sp>
      <p:sp>
        <p:nvSpPr>
          <p:cNvPr id="753" name="Google Shape;753;p76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Through Console Output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7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Open your build and go to Console Output to check logs and find the issue.</a:t>
            </a:r>
            <a:endParaRPr/>
          </a:p>
        </p:txBody>
      </p:sp>
      <p:sp>
        <p:nvSpPr>
          <p:cNvPr id="759" name="Google Shape;759;p77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760" name="Google Shape;760;p77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How can you check the logs if your build fails in Jenkins?</a:t>
            </a:r>
            <a:endParaRPr/>
          </a:p>
        </p:txBody>
      </p:sp>
      <p:sp>
        <p:nvSpPr>
          <p:cNvPr id="761" name="Google Shape;761;p77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Through Console Output</a:t>
            </a:r>
            <a:endParaRPr/>
          </a:p>
        </p:txBody>
      </p:sp>
      <p:sp>
        <p:nvSpPr>
          <p:cNvPr id="762" name="Google Shape;762;p77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Through Manage Jenkins</a:t>
            </a:r>
            <a:endParaRPr/>
          </a:p>
        </p:txBody>
      </p:sp>
      <p:sp>
        <p:nvSpPr>
          <p:cNvPr id="763" name="Google Shape;763;p77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b="0">
                <a:solidFill>
                  <a:srgbClr val="3F3F3F"/>
                </a:solidFill>
              </a:rPr>
              <a:t>You cannot check logs</a:t>
            </a:r>
            <a:endParaRPr/>
          </a:p>
        </p:txBody>
      </p:sp>
      <p:sp>
        <p:nvSpPr>
          <p:cNvPr id="764" name="Google Shape;764;p77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 b="0">
                <a:solidFill>
                  <a:srgbClr val="3F3F3F"/>
                </a:solidFill>
              </a:rPr>
              <a:t>Through Configure</a:t>
            </a:r>
            <a:endParaRPr/>
          </a:p>
        </p:txBody>
      </p:sp>
      <p:sp>
        <p:nvSpPr>
          <p:cNvPr id="765" name="Google Shape;765;p77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8"/>
          <p:cNvSpPr txBox="1">
            <a:spLocks noGrp="1"/>
          </p:cNvSpPr>
          <p:nvPr>
            <p:ph type="body" idx="1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How can you configure Jenkins Project for continuous integration?</a:t>
            </a:r>
            <a:endParaRPr dirty="0"/>
          </a:p>
        </p:txBody>
      </p:sp>
      <p:sp>
        <p:nvSpPr>
          <p:cNvPr id="771" name="Google Shape;771;p78"/>
          <p:cNvSpPr txBox="1">
            <a:spLocks noGrp="1"/>
          </p:cNvSpPr>
          <p:nvPr>
            <p:ph type="body" idx="2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05</a:t>
            </a:r>
            <a:endParaRPr dirty="0"/>
          </a:p>
        </p:txBody>
      </p:sp>
      <p:sp>
        <p:nvSpPr>
          <p:cNvPr id="772" name="Google Shape;772;p78"/>
          <p:cNvSpPr txBox="1">
            <a:spLocks noGrp="1"/>
          </p:cNvSpPr>
          <p:nvPr>
            <p:ph type="body" idx="4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Using Advanced Project Options</a:t>
            </a:r>
            <a:endParaRPr/>
          </a:p>
        </p:txBody>
      </p:sp>
      <p:sp>
        <p:nvSpPr>
          <p:cNvPr id="773" name="Google Shape;773;p78"/>
          <p:cNvSpPr txBox="1">
            <a:spLocks noGrp="1"/>
          </p:cNvSpPr>
          <p:nvPr>
            <p:ph type="body" idx="5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Using Build Step</a:t>
            </a:r>
            <a:endParaRPr/>
          </a:p>
        </p:txBody>
      </p:sp>
      <p:sp>
        <p:nvSpPr>
          <p:cNvPr id="774" name="Google Shape;774;p78"/>
          <p:cNvSpPr txBox="1">
            <a:spLocks noGrp="1"/>
          </p:cNvSpPr>
          <p:nvPr>
            <p:ph type="body" idx="6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Using Build Triggers</a:t>
            </a:r>
            <a:endParaRPr/>
          </a:p>
        </p:txBody>
      </p:sp>
      <p:sp>
        <p:nvSpPr>
          <p:cNvPr id="775" name="Google Shape;775;p78"/>
          <p:cNvSpPr txBox="1">
            <a:spLocks noGrp="1"/>
          </p:cNvSpPr>
          <p:nvPr>
            <p:ph type="body" idx="3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Using SCM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9"/>
          <p:cNvSpPr txBox="1">
            <a:spLocks noGrp="1"/>
          </p:cNvSpPr>
          <p:nvPr>
            <p:ph type="body" idx="1"/>
          </p:nvPr>
        </p:nvSpPr>
        <p:spPr>
          <a:xfrm>
            <a:off x="890588" y="7620607"/>
            <a:ext cx="15365412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You can configure CI using Build Triggers in Jenkins, e.g., configuring the webhook for GitHub.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81" name="Google Shape;781;p79"/>
          <p:cNvSpPr txBox="1">
            <a:spLocks noGrp="1"/>
          </p:cNvSpPr>
          <p:nvPr>
            <p:ph type="body" idx="2"/>
          </p:nvPr>
        </p:nvSpPr>
        <p:spPr>
          <a:xfrm>
            <a:off x="3523595" y="7190611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782" name="Google Shape;782;p79"/>
          <p:cNvSpPr txBox="1">
            <a:spLocks noGrp="1"/>
          </p:cNvSpPr>
          <p:nvPr>
            <p:ph type="body" idx="3"/>
          </p:nvPr>
        </p:nvSpPr>
        <p:spPr>
          <a:xfrm>
            <a:off x="3235966" y="847403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How can you configure Jenkins Project for continuous integration?</a:t>
            </a:r>
            <a:endParaRPr dirty="0"/>
          </a:p>
        </p:txBody>
      </p:sp>
      <p:sp>
        <p:nvSpPr>
          <p:cNvPr id="783" name="Google Shape;783;p79"/>
          <p:cNvSpPr txBox="1">
            <a:spLocks noGrp="1"/>
          </p:cNvSpPr>
          <p:nvPr>
            <p:ph type="body" idx="4"/>
          </p:nvPr>
        </p:nvSpPr>
        <p:spPr>
          <a:xfrm>
            <a:off x="2334473" y="4307006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Using SCM</a:t>
            </a:r>
            <a:endParaRPr/>
          </a:p>
        </p:txBody>
      </p:sp>
      <p:sp>
        <p:nvSpPr>
          <p:cNvPr id="784" name="Google Shape;784;p79"/>
          <p:cNvSpPr txBox="1">
            <a:spLocks noGrp="1"/>
          </p:cNvSpPr>
          <p:nvPr>
            <p:ph type="body" idx="5"/>
          </p:nvPr>
        </p:nvSpPr>
        <p:spPr>
          <a:xfrm>
            <a:off x="2334473" y="5121075"/>
            <a:ext cx="11250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Using Advanced Project Options</a:t>
            </a:r>
            <a:endParaRPr/>
          </a:p>
        </p:txBody>
      </p:sp>
      <p:sp>
        <p:nvSpPr>
          <p:cNvPr id="785" name="Google Shape;785;p79"/>
          <p:cNvSpPr txBox="1">
            <a:spLocks noGrp="1"/>
          </p:cNvSpPr>
          <p:nvPr>
            <p:ph type="body" idx="6"/>
          </p:nvPr>
        </p:nvSpPr>
        <p:spPr>
          <a:xfrm>
            <a:off x="2334473" y="2678868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Using Build Step</a:t>
            </a:r>
            <a:endParaRPr/>
          </a:p>
        </p:txBody>
      </p:sp>
      <p:sp>
        <p:nvSpPr>
          <p:cNvPr id="786" name="Google Shape;786;p79"/>
          <p:cNvSpPr txBox="1">
            <a:spLocks noGrp="1"/>
          </p:cNvSpPr>
          <p:nvPr>
            <p:ph type="body" idx="7"/>
          </p:nvPr>
        </p:nvSpPr>
        <p:spPr>
          <a:xfrm>
            <a:off x="2334473" y="34929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Using Build Triggers</a:t>
            </a:r>
            <a:endParaRPr/>
          </a:p>
        </p:txBody>
      </p:sp>
      <p:sp>
        <p:nvSpPr>
          <p:cNvPr id="787" name="Google Shape;787;p79"/>
          <p:cNvSpPr txBox="1">
            <a:spLocks noGrp="1"/>
          </p:cNvSpPr>
          <p:nvPr>
            <p:ph type="body" idx="8"/>
          </p:nvPr>
        </p:nvSpPr>
        <p:spPr>
          <a:xfrm>
            <a:off x="1229814" y="1468407"/>
            <a:ext cx="200615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we begin, let’s recall what we have covered till now:</a:t>
            </a:r>
            <a:endParaRPr/>
          </a:p>
        </p:txBody>
      </p:sp>
      <p:sp>
        <p:nvSpPr>
          <p:cNvPr id="379" name="Google Shape;379;p38" descr="File:Apache Maven logo.svg - Wikimedia Common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8" descr="Server Client - Java Servlet JSP HTML CSS JavaScript &amp;amp; jQuery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8" descr="Server Client - Java Servlet JSP HTML CSS JavaScript &amp;amp; jQuery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8" descr="Agile Software Vector Logo - Download Free SVG Icon | Worldvectorlogo"/>
          <p:cNvSpPr/>
          <p:nvPr/>
        </p:nvSpPr>
        <p:spPr>
          <a:xfrm>
            <a:off x="10205004" y="476521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3" name="Google Shape;383;p38"/>
          <p:cNvGrpSpPr/>
          <p:nvPr/>
        </p:nvGrpSpPr>
        <p:grpSpPr>
          <a:xfrm>
            <a:off x="8570575" y="6220434"/>
            <a:ext cx="2151347" cy="1616982"/>
            <a:chOff x="6153229" y="5107008"/>
            <a:chExt cx="2151347" cy="1616982"/>
          </a:xfrm>
        </p:grpSpPr>
        <p:sp>
          <p:nvSpPr>
            <p:cNvPr id="384" name="Google Shape;384;p38"/>
            <p:cNvSpPr txBox="1"/>
            <p:nvPr/>
          </p:nvSpPr>
          <p:spPr>
            <a:xfrm>
              <a:off x="6305036" y="6269314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Maven </a:t>
              </a:r>
              <a:endParaRPr/>
            </a:p>
          </p:txBody>
        </p:sp>
        <p:pic>
          <p:nvPicPr>
            <p:cNvPr id="385" name="Google Shape;385;p38" descr="File:Apache Maven logo.svg - Wikimedia Common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53229" y="5107008"/>
              <a:ext cx="2151347" cy="544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p38"/>
          <p:cNvGrpSpPr/>
          <p:nvPr/>
        </p:nvGrpSpPr>
        <p:grpSpPr>
          <a:xfrm>
            <a:off x="4324249" y="3073712"/>
            <a:ext cx="1847731" cy="2455721"/>
            <a:chOff x="9275323" y="3101846"/>
            <a:chExt cx="1847731" cy="2455721"/>
          </a:xfrm>
        </p:grpSpPr>
        <p:sp>
          <p:nvSpPr>
            <p:cNvPr id="387" name="Google Shape;387;p38"/>
            <p:cNvSpPr txBox="1"/>
            <p:nvPr/>
          </p:nvSpPr>
          <p:spPr>
            <a:xfrm>
              <a:off x="9275323" y="5102891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JDBC</a:t>
              </a:r>
              <a:endParaRPr dirty="0"/>
            </a:p>
          </p:txBody>
        </p:sp>
        <p:pic>
          <p:nvPicPr>
            <p:cNvPr id="388" name="Google Shape;388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67857" y="3101846"/>
              <a:ext cx="1359233" cy="19724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38"/>
          <p:cNvGrpSpPr/>
          <p:nvPr/>
        </p:nvGrpSpPr>
        <p:grpSpPr>
          <a:xfrm>
            <a:off x="6989499" y="3164483"/>
            <a:ext cx="1847731" cy="2407803"/>
            <a:chOff x="7108853" y="6698540"/>
            <a:chExt cx="1847731" cy="2407803"/>
          </a:xfrm>
        </p:grpSpPr>
        <p:sp>
          <p:nvSpPr>
            <p:cNvPr id="390" name="Google Shape;390;p38"/>
            <p:cNvSpPr txBox="1"/>
            <p:nvPr/>
          </p:nvSpPr>
          <p:spPr>
            <a:xfrm>
              <a:off x="7108853" y="8651667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JSP</a:t>
              </a:r>
              <a:endParaRPr/>
            </a:p>
          </p:txBody>
        </p:sp>
        <p:pic>
          <p:nvPicPr>
            <p:cNvPr id="391" name="Google Shape;391;p38" descr="20+ JSP Projects with Source Code - ProjectsGee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46794" y="6698540"/>
              <a:ext cx="928153" cy="17002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Google Shape;392;p38"/>
          <p:cNvGrpSpPr/>
          <p:nvPr/>
        </p:nvGrpSpPr>
        <p:grpSpPr>
          <a:xfrm>
            <a:off x="9354644" y="3118823"/>
            <a:ext cx="1847731" cy="2451768"/>
            <a:chOff x="1415547" y="4092736"/>
            <a:chExt cx="1847731" cy="2451768"/>
          </a:xfrm>
        </p:grpSpPr>
        <p:sp>
          <p:nvSpPr>
            <p:cNvPr id="393" name="Google Shape;393;p38"/>
            <p:cNvSpPr txBox="1"/>
            <p:nvPr/>
          </p:nvSpPr>
          <p:spPr>
            <a:xfrm>
              <a:off x="1415547" y="6089828"/>
              <a:ext cx="1847731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Servlets</a:t>
              </a:r>
              <a:endParaRPr/>
            </a:p>
          </p:txBody>
        </p:sp>
        <p:pic>
          <p:nvPicPr>
            <p:cNvPr id="394" name="Google Shape;394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02365" y="4092736"/>
              <a:ext cx="1474097" cy="17885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38"/>
          <p:cNvGrpSpPr/>
          <p:nvPr/>
        </p:nvGrpSpPr>
        <p:grpSpPr>
          <a:xfrm>
            <a:off x="4946494" y="6145181"/>
            <a:ext cx="2450193" cy="1692235"/>
            <a:chOff x="9516721" y="6892896"/>
            <a:chExt cx="2450193" cy="1692235"/>
          </a:xfrm>
        </p:grpSpPr>
        <p:sp>
          <p:nvSpPr>
            <p:cNvPr id="396" name="Google Shape;396;p38"/>
            <p:cNvSpPr txBox="1"/>
            <p:nvPr/>
          </p:nvSpPr>
          <p:spPr>
            <a:xfrm>
              <a:off x="9950106" y="8130455"/>
              <a:ext cx="2016808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MongoDB</a:t>
              </a:r>
              <a:endParaRPr/>
            </a:p>
          </p:txBody>
        </p:sp>
        <p:pic>
          <p:nvPicPr>
            <p:cNvPr id="397" name="Google Shape;397;p38" descr="File:MongoDB Logo.svg - Wikimedia Common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516721" y="6892896"/>
              <a:ext cx="2450193" cy="6604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38" descr="Spring Boot: Apprentice Cookbook | ITNEXT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0"/>
          <p:cNvSpPr txBox="1">
            <a:spLocks noGrp="1"/>
          </p:cNvSpPr>
          <p:nvPr>
            <p:ph type="body" idx="1"/>
          </p:nvPr>
        </p:nvSpPr>
        <p:spPr>
          <a:xfrm>
            <a:off x="4905775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You have successfully completed this session. For the next end-user module discussion, you should:</a:t>
            </a:r>
            <a:endParaRPr dirty="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Review AWS services</a:t>
            </a:r>
            <a:endParaRPr dirty="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Explore steps to create EC2 and S3 buckets</a:t>
            </a:r>
            <a:endParaRPr dirty="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Explore how to connect to EC2 instance</a:t>
            </a:r>
            <a:endParaRPr dirty="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Review Jenkins</a:t>
            </a:r>
            <a:endParaRPr dirty="0">
              <a:solidFill>
                <a:srgbClr val="3F3F3F"/>
              </a:solidFill>
            </a:endParaRPr>
          </a:p>
          <a:p>
            <a:pPr marL="3429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Review Docker commands</a:t>
            </a:r>
            <a:endParaRPr dirty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dirty="0">
              <a:solidFill>
                <a:srgbClr val="3F3F3F"/>
              </a:solidFill>
            </a:endParaRPr>
          </a:p>
        </p:txBody>
      </p:sp>
      <p:sp>
        <p:nvSpPr>
          <p:cNvPr id="793" name="Google Shape;793;p80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Before the Next Class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1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What’s Next?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799" name="Google Shape;799;p81"/>
          <p:cNvSpPr txBox="1">
            <a:spLocks noGrp="1"/>
          </p:cNvSpPr>
          <p:nvPr>
            <p:ph type="body" idx="1"/>
          </p:nvPr>
        </p:nvSpPr>
        <p:spPr>
          <a:xfrm>
            <a:off x="488632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Now we have finished our classes and design pattern for the Backend project with respect to end-user module. In our next live session, we will:</a:t>
            </a:r>
            <a:endParaRPr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>
                <a:solidFill>
                  <a:srgbClr val="3F3F3F"/>
                </a:solidFill>
              </a:rPr>
              <a:t>See how to create EC2 instance on AWS</a:t>
            </a:r>
            <a:endParaRPr>
              <a:solidFill>
                <a:srgbClr val="3F3F3F"/>
              </a:solidFill>
            </a:endParaRPr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>
                <a:solidFill>
                  <a:srgbClr val="3F3F3F"/>
                </a:solidFill>
              </a:rPr>
              <a:t>See how to work with storage buckets using S3</a:t>
            </a:r>
            <a:endParaRPr>
              <a:solidFill>
                <a:srgbClr val="3F3F3F"/>
              </a:solidFill>
            </a:endParaRPr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>
                <a:solidFill>
                  <a:srgbClr val="3F3F3F"/>
                </a:solidFill>
              </a:rPr>
              <a:t>Deploy Angular apps on EC2</a:t>
            </a:r>
            <a:endParaRPr>
              <a:solidFill>
                <a:srgbClr val="3F3F3F"/>
              </a:solidFill>
            </a:endParaRPr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640"/>
              <a:buFont typeface="Arial"/>
              <a:buChar char="•"/>
            </a:pPr>
            <a:r>
              <a:rPr lang="en-US">
                <a:solidFill>
                  <a:srgbClr val="3F3F3F"/>
                </a:solidFill>
              </a:rPr>
              <a:t>Use Jenkins and Docker as DevOps tools on EC2</a:t>
            </a:r>
            <a:endParaRPr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we begin, let’s recall what we have covered till now:</a:t>
            </a:r>
            <a:endParaRPr/>
          </a:p>
        </p:txBody>
      </p:sp>
      <p:sp>
        <p:nvSpPr>
          <p:cNvPr id="404" name="Google Shape;404;p39" descr="File:Apache Maven logo.svg - Wikimedia Common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9" descr="Server Client - Java Servlet JSP HTML CSS JavaScript &amp;amp; jQuery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9" descr="Server Client - Java Servlet JSP HTML CSS JavaScript &amp;amp; jQuery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9" descr="Agile Software Vector Logo - Download Free SVG Icon | Worldvectorlogo"/>
          <p:cNvSpPr/>
          <p:nvPr/>
        </p:nvSpPr>
        <p:spPr>
          <a:xfrm>
            <a:off x="10611485" y="424227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8" name="Google Shape;408;p39" descr="JUnit · GitHu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116" y="2960866"/>
            <a:ext cx="1575813" cy="157581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9"/>
          <p:cNvSpPr txBox="1"/>
          <p:nvPr/>
        </p:nvSpPr>
        <p:spPr>
          <a:xfrm>
            <a:off x="3043804" y="4483639"/>
            <a:ext cx="2016808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JUnit</a:t>
            </a:r>
            <a:endParaRPr/>
          </a:p>
        </p:txBody>
      </p:sp>
      <p:grpSp>
        <p:nvGrpSpPr>
          <p:cNvPr id="410" name="Google Shape;410;p39"/>
          <p:cNvGrpSpPr/>
          <p:nvPr/>
        </p:nvGrpSpPr>
        <p:grpSpPr>
          <a:xfrm>
            <a:off x="5703212" y="3229021"/>
            <a:ext cx="3915417" cy="1695973"/>
            <a:chOff x="5628564" y="3266628"/>
            <a:chExt cx="3915417" cy="1695973"/>
          </a:xfrm>
        </p:grpSpPr>
        <p:pic>
          <p:nvPicPr>
            <p:cNvPr id="411" name="Google Shape;411;p39" descr="Download Spring Framework Logo in SVG Vector or PNG File Format - Logo.wine"/>
            <p:cNvPicPr preferRelativeResize="0"/>
            <p:nvPr/>
          </p:nvPicPr>
          <p:blipFill rotWithShape="1">
            <a:blip r:embed="rId4">
              <a:alphaModFix/>
            </a:blip>
            <a:srcRect t="29938" b="32841"/>
            <a:stretch/>
          </p:blipFill>
          <p:spPr>
            <a:xfrm>
              <a:off x="5628564" y="3266628"/>
              <a:ext cx="3915417" cy="971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39"/>
            <p:cNvSpPr txBox="1"/>
            <p:nvPr/>
          </p:nvSpPr>
          <p:spPr>
            <a:xfrm>
              <a:off x="6907316" y="4507925"/>
              <a:ext cx="2016808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Spring</a:t>
              </a:r>
              <a:endParaRPr dirty="0"/>
            </a:p>
          </p:txBody>
        </p:sp>
      </p:grpSp>
      <p:sp>
        <p:nvSpPr>
          <p:cNvPr id="413" name="Google Shape;413;p39" descr="Spring Boot: Apprentice Cookbook | ITNEXT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39"/>
          <p:cNvGrpSpPr/>
          <p:nvPr/>
        </p:nvGrpSpPr>
        <p:grpSpPr>
          <a:xfrm>
            <a:off x="10261229" y="3229021"/>
            <a:ext cx="2193027" cy="1794380"/>
            <a:chOff x="9731662" y="3220609"/>
            <a:chExt cx="2193027" cy="1794380"/>
          </a:xfrm>
        </p:grpSpPr>
        <p:pic>
          <p:nvPicPr>
            <p:cNvPr id="415" name="Google Shape;415;p39" descr="Spring Boot: Apprentice Cookbook | ITNEX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1662" y="3220609"/>
              <a:ext cx="2193027" cy="1151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39"/>
            <p:cNvSpPr txBox="1"/>
            <p:nvPr/>
          </p:nvSpPr>
          <p:spPr>
            <a:xfrm>
              <a:off x="9907881" y="4560313"/>
              <a:ext cx="2016808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Spring Boot</a:t>
              </a:r>
              <a:endParaRPr dirty="0"/>
            </a:p>
          </p:txBody>
        </p:sp>
      </p:grpSp>
      <p:sp>
        <p:nvSpPr>
          <p:cNvPr id="417" name="Google Shape;417;p39" descr="aws-logo - amazon web services ico PNG image with transparent background |  TOPpng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9" descr="Microservices PNG and Microservices Transparent Clipart Free Download. -  CleanPNG / KissPNG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9" descr="Microservices | Request Detail | Icons8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8612563" y="7488848"/>
            <a:ext cx="2334293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Microservices</a:t>
            </a:r>
            <a:endParaRPr/>
          </a:p>
        </p:txBody>
      </p:sp>
      <p:grpSp>
        <p:nvGrpSpPr>
          <p:cNvPr id="421" name="Google Shape;421;p39"/>
          <p:cNvGrpSpPr/>
          <p:nvPr/>
        </p:nvGrpSpPr>
        <p:grpSpPr>
          <a:xfrm>
            <a:off x="4451652" y="5423909"/>
            <a:ext cx="2928862" cy="2519614"/>
            <a:chOff x="4778224" y="5553570"/>
            <a:chExt cx="2928862" cy="2519614"/>
          </a:xfrm>
        </p:grpSpPr>
        <p:sp>
          <p:nvSpPr>
            <p:cNvPr id="422" name="Google Shape;422;p39"/>
            <p:cNvSpPr txBox="1"/>
            <p:nvPr/>
          </p:nvSpPr>
          <p:spPr>
            <a:xfrm>
              <a:off x="4949596" y="7618508"/>
              <a:ext cx="2334293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Webservices</a:t>
              </a:r>
              <a:endParaRPr/>
            </a:p>
          </p:txBody>
        </p:sp>
        <p:pic>
          <p:nvPicPr>
            <p:cNvPr id="423" name="Google Shape;423;p39"/>
            <p:cNvPicPr preferRelativeResize="0"/>
            <p:nvPr/>
          </p:nvPicPr>
          <p:blipFill rotWithShape="1">
            <a:blip r:embed="rId6">
              <a:alphaModFix/>
            </a:blip>
            <a:srcRect l="21110" t="18547" r="19716" b="20753"/>
            <a:stretch/>
          </p:blipFill>
          <p:spPr>
            <a:xfrm>
              <a:off x="4778224" y="5553570"/>
              <a:ext cx="2928862" cy="16880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39" descr="Introduction to Micro-Services. Introduction | by Roshan Alwis | Tech  Vision | Mediu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93389" y="5194740"/>
            <a:ext cx="3058809" cy="229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Before we begin, let’s recall what we have covered till now:</a:t>
            </a:r>
            <a:endParaRPr/>
          </a:p>
        </p:txBody>
      </p:sp>
      <p:sp>
        <p:nvSpPr>
          <p:cNvPr id="430" name="Google Shape;430;p42" descr="File:Apache Maven logo.svg - Wikimedia Common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2" descr="Server Client - Java Servlet JSP HTML CSS JavaScript &amp;amp; jQuery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2" descr="Server Client - Java Servlet JSP HTML CSS JavaScript &amp;amp; jQuery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2" descr="Agile Software Vector Logo - Download Free SVG Icon | Worldvectorlogo"/>
          <p:cNvSpPr/>
          <p:nvPr/>
        </p:nvSpPr>
        <p:spPr>
          <a:xfrm>
            <a:off x="10284913" y="40681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2853427" y="6138613"/>
            <a:ext cx="2016808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Docker </a:t>
            </a:r>
            <a:endParaRPr/>
          </a:p>
        </p:txBody>
      </p:sp>
      <p:sp>
        <p:nvSpPr>
          <p:cNvPr id="435" name="Google Shape;435;p42"/>
          <p:cNvSpPr txBox="1"/>
          <p:nvPr/>
        </p:nvSpPr>
        <p:spPr>
          <a:xfrm>
            <a:off x="6933001" y="6138613"/>
            <a:ext cx="2016808" cy="4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Jenkins</a:t>
            </a:r>
            <a:endParaRPr/>
          </a:p>
        </p:txBody>
      </p:sp>
      <p:sp>
        <p:nvSpPr>
          <p:cNvPr id="436" name="Google Shape;436;p42" descr="Spring Boot: Apprentice Cookbook | ITNEXT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2" descr="aws-logo - amazon web services ico PNG image with transparent background |  TOPpng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42"/>
          <p:cNvGrpSpPr/>
          <p:nvPr/>
        </p:nvGrpSpPr>
        <p:grpSpPr>
          <a:xfrm>
            <a:off x="9407632" y="4068104"/>
            <a:ext cx="3706172" cy="2525185"/>
            <a:chOff x="3701944" y="5467684"/>
            <a:chExt cx="3706172" cy="2525185"/>
          </a:xfrm>
        </p:grpSpPr>
        <p:pic>
          <p:nvPicPr>
            <p:cNvPr id="439" name="Google Shape;439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01944" y="5467684"/>
              <a:ext cx="3706172" cy="16337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42"/>
            <p:cNvSpPr txBox="1"/>
            <p:nvPr/>
          </p:nvSpPr>
          <p:spPr>
            <a:xfrm>
              <a:off x="4217587" y="7538193"/>
              <a:ext cx="2334293" cy="454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AWS</a:t>
              </a:r>
              <a:endParaRPr/>
            </a:p>
          </p:txBody>
        </p:sp>
      </p:grpSp>
      <p:sp>
        <p:nvSpPr>
          <p:cNvPr id="441" name="Google Shape;441;p42" descr="Microservices PNG and Microservices Transparent Clipart Free Download. -  CleanPNG / KissPNG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2" descr="Microservices | Request Detail | Icons8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42" descr="What is Docker? | AWS"/>
          <p:cNvPicPr preferRelativeResize="0"/>
          <p:nvPr/>
        </p:nvPicPr>
        <p:blipFill rotWithShape="1">
          <a:blip r:embed="rId4">
            <a:alphaModFix/>
          </a:blip>
          <a:srcRect l="23830" t="9230" r="23412"/>
          <a:stretch/>
        </p:blipFill>
        <p:spPr>
          <a:xfrm>
            <a:off x="2544289" y="3863776"/>
            <a:ext cx="2753743" cy="222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 descr="Your Jenkins Belongs to Us Now: Abusing Continuous Integration Systems"/>
          <p:cNvPicPr preferRelativeResize="0"/>
          <p:nvPr/>
        </p:nvPicPr>
        <p:blipFill rotWithShape="1">
          <a:blip r:embed="rId5">
            <a:alphaModFix/>
          </a:blip>
          <a:srcRect l="2956" t="2121" r="5086" b="5080"/>
          <a:stretch/>
        </p:blipFill>
        <p:spPr>
          <a:xfrm>
            <a:off x="6521570" y="3968152"/>
            <a:ext cx="2674188" cy="177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>
            <a:spLocks noGrp="1"/>
          </p:cNvSpPr>
          <p:nvPr>
            <p:ph type="body" idx="1"/>
          </p:nvPr>
        </p:nvSpPr>
        <p:spPr>
          <a:xfrm>
            <a:off x="1800811" y="1472348"/>
            <a:ext cx="8686798" cy="63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b="1" dirty="0">
                <a:solidFill>
                  <a:srgbClr val="3F3F3F"/>
                </a:solidFill>
              </a:rPr>
              <a:t>Developed Angular Front End</a:t>
            </a:r>
            <a:endParaRPr dirty="0">
              <a:solidFill>
                <a:srgbClr val="3F3F3F"/>
              </a:solidFill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Created various components and services for the Angular </a:t>
            </a:r>
            <a:r>
              <a:rPr lang="en-US" dirty="0" err="1">
                <a:solidFill>
                  <a:srgbClr val="3F3F3F"/>
                </a:solidFill>
              </a:rPr>
              <a:t>eStore</a:t>
            </a:r>
            <a:r>
              <a:rPr lang="en-US" dirty="0">
                <a:solidFill>
                  <a:srgbClr val="3F3F3F"/>
                </a:solidFill>
              </a:rPr>
              <a:t> admin </a:t>
            </a:r>
            <a:r>
              <a:rPr lang="en-US" dirty="0"/>
              <a:t>and</a:t>
            </a:r>
            <a:r>
              <a:rPr lang="en-US" dirty="0">
                <a:solidFill>
                  <a:srgbClr val="3F3F3F"/>
                </a:solidFill>
              </a:rPr>
              <a:t> end user. </a:t>
            </a:r>
            <a:endParaRPr dirty="0"/>
          </a:p>
          <a:p>
            <a:pPr marL="1143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dirty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b="1" dirty="0">
                <a:solidFill>
                  <a:srgbClr val="3F3F3F"/>
                </a:solidFill>
              </a:rPr>
              <a:t>Developed Java Back End</a:t>
            </a:r>
            <a:endParaRPr dirty="0"/>
          </a:p>
          <a:p>
            <a:pPr marL="4572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Developed the Java back end for the admin and end user</a:t>
            </a:r>
            <a:endParaRPr dirty="0"/>
          </a:p>
          <a:p>
            <a:pPr marL="4572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Implemented microservices with Spring Boot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endParaRPr b="1" dirty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b="1" dirty="0">
                <a:solidFill>
                  <a:srgbClr val="3F3F3F"/>
                </a:solidFill>
              </a:rPr>
              <a:t>Front End Back End Communication</a:t>
            </a:r>
            <a:endParaRPr dirty="0"/>
          </a:p>
          <a:p>
            <a:pPr marL="4572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Used HTTP Client in Angular to communicate with Java back end</a:t>
            </a:r>
            <a:endParaRPr dirty="0"/>
          </a:p>
          <a:p>
            <a:pPr marL="457200" lvl="0" indent="-3429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3F3F3F"/>
                </a:solidFill>
              </a:rPr>
              <a:t>Implemented communication for both admin and end-user projects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>
            <a:spLocks noGrp="1"/>
          </p:cNvSpPr>
          <p:nvPr>
            <p:ph type="body" idx="1"/>
          </p:nvPr>
        </p:nvSpPr>
        <p:spPr>
          <a:xfrm>
            <a:off x="1573255" y="1673299"/>
            <a:ext cx="13109490" cy="5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As a full stack web developer, our key role is to develop both client and server software.</a:t>
            </a:r>
            <a:endParaRPr/>
          </a:p>
        </p:txBody>
      </p:sp>
      <p:grpSp>
        <p:nvGrpSpPr>
          <p:cNvPr id="455" name="Google Shape;455;p44"/>
          <p:cNvGrpSpPr/>
          <p:nvPr/>
        </p:nvGrpSpPr>
        <p:grpSpPr>
          <a:xfrm>
            <a:off x="1616986" y="3093591"/>
            <a:ext cx="9878327" cy="1097281"/>
            <a:chOff x="1809931" y="2616775"/>
            <a:chExt cx="9724964" cy="1060684"/>
          </a:xfrm>
        </p:grpSpPr>
        <p:grpSp>
          <p:nvGrpSpPr>
            <p:cNvPr id="456" name="Google Shape;456;p44"/>
            <p:cNvGrpSpPr/>
            <p:nvPr/>
          </p:nvGrpSpPr>
          <p:grpSpPr>
            <a:xfrm>
              <a:off x="1809931" y="2616775"/>
              <a:ext cx="9598082" cy="1060683"/>
              <a:chOff x="2760464" y="3336020"/>
              <a:chExt cx="9921215" cy="1060683"/>
            </a:xfrm>
          </p:grpSpPr>
          <p:grpSp>
            <p:nvGrpSpPr>
              <p:cNvPr id="457" name="Google Shape;457;p44"/>
              <p:cNvGrpSpPr/>
              <p:nvPr/>
            </p:nvGrpSpPr>
            <p:grpSpPr>
              <a:xfrm>
                <a:off x="2835414" y="3450727"/>
                <a:ext cx="796591" cy="787714"/>
                <a:chOff x="685800" y="1352550"/>
                <a:chExt cx="915987" cy="919163"/>
              </a:xfrm>
            </p:grpSpPr>
            <p:sp>
              <p:nvSpPr>
                <p:cNvPr id="458" name="Google Shape;458;p44"/>
                <p:cNvSpPr/>
                <p:nvPr/>
              </p:nvSpPr>
              <p:spPr>
                <a:xfrm>
                  <a:off x="836612" y="1504950"/>
                  <a:ext cx="615950" cy="615950"/>
                </a:xfrm>
                <a:prstGeom prst="ellipse">
                  <a:avLst/>
                </a:prstGeom>
                <a:solidFill>
                  <a:srgbClr val="F36A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459" name="Google Shape;459;p44"/>
                <p:cNvGrpSpPr/>
                <p:nvPr/>
              </p:nvGrpSpPr>
              <p:grpSpPr>
                <a:xfrm>
                  <a:off x="685800" y="1352550"/>
                  <a:ext cx="915987" cy="919163"/>
                  <a:chOff x="836613" y="1154113"/>
                  <a:chExt cx="915987" cy="919163"/>
                </a:xfrm>
              </p:grpSpPr>
              <p:sp>
                <p:nvSpPr>
                  <p:cNvPr id="460" name="Google Shape;460;p44"/>
                  <p:cNvSpPr/>
                  <p:nvPr/>
                </p:nvSpPr>
                <p:spPr>
                  <a:xfrm>
                    <a:off x="836613" y="1646238"/>
                    <a:ext cx="425450" cy="427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38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123"/>
                          <a:pt x="107" y="221"/>
                          <a:pt x="229" y="230"/>
                        </a:cubicBezTo>
                        <a:cubicBezTo>
                          <a:pt x="229" y="192"/>
                          <a:pt x="229" y="192"/>
                          <a:pt x="229" y="192"/>
                        </a:cubicBezTo>
                        <a:cubicBezTo>
                          <a:pt x="127" y="183"/>
                          <a:pt x="46" y="102"/>
                          <a:pt x="38" y="0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61" name="Google Shape;461;p44"/>
                  <p:cNvSpPr/>
                  <p:nvPr/>
                </p:nvSpPr>
                <p:spPr>
                  <a:xfrm>
                    <a:off x="1327150" y="1154113"/>
                    <a:ext cx="425450" cy="42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191" y="230"/>
                        </a:moveTo>
                        <a:cubicBezTo>
                          <a:pt x="229" y="230"/>
                          <a:pt x="229" y="230"/>
                          <a:pt x="229" y="230"/>
                        </a:cubicBezTo>
                        <a:cubicBezTo>
                          <a:pt x="221" y="107"/>
                          <a:pt x="122" y="9"/>
                          <a:pt x="0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02" y="46"/>
                          <a:pt x="183" y="128"/>
                          <a:pt x="191" y="230"/>
                        </a:cubicBezTo>
                      </a:path>
                    </a:pathLst>
                  </a:custGeom>
                  <a:solidFill>
                    <a:srgbClr val="F36A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62" name="Google Shape;462;p44"/>
                  <p:cNvSpPr/>
                  <p:nvPr/>
                </p:nvSpPr>
                <p:spPr>
                  <a:xfrm>
                    <a:off x="836613" y="1154113"/>
                    <a:ext cx="425450" cy="42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0" y="230"/>
                        </a:moveTo>
                        <a:cubicBezTo>
                          <a:pt x="38" y="230"/>
                          <a:pt x="38" y="230"/>
                          <a:pt x="38" y="230"/>
                        </a:cubicBezTo>
                        <a:cubicBezTo>
                          <a:pt x="46" y="128"/>
                          <a:pt x="127" y="46"/>
                          <a:pt x="229" y="38"/>
                        </a:cubicBezTo>
                        <a:cubicBezTo>
                          <a:pt x="229" y="0"/>
                          <a:pt x="229" y="0"/>
                          <a:pt x="229" y="0"/>
                        </a:cubicBezTo>
                        <a:cubicBezTo>
                          <a:pt x="107" y="9"/>
                          <a:pt x="8" y="107"/>
                          <a:pt x="0" y="230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63" name="Google Shape;463;p44"/>
                  <p:cNvSpPr/>
                  <p:nvPr/>
                </p:nvSpPr>
                <p:spPr>
                  <a:xfrm>
                    <a:off x="1327150" y="1646238"/>
                    <a:ext cx="425450" cy="427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0" y="192"/>
                        </a:move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122" y="221"/>
                          <a:pt x="221" y="123"/>
                          <a:pt x="229" y="0"/>
                        </a:cubicBezTo>
                        <a:cubicBezTo>
                          <a:pt x="191" y="0"/>
                          <a:pt x="191" y="0"/>
                          <a:pt x="191" y="0"/>
                        </a:cubicBezTo>
                        <a:cubicBezTo>
                          <a:pt x="183" y="102"/>
                          <a:pt x="102" y="183"/>
                          <a:pt x="0" y="19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sp>
            <p:nvSpPr>
              <p:cNvPr id="464" name="Google Shape;464;p44"/>
              <p:cNvSpPr/>
              <p:nvPr/>
            </p:nvSpPr>
            <p:spPr>
              <a:xfrm>
                <a:off x="2760464" y="3336020"/>
                <a:ext cx="9921215" cy="1060683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65" name="Google Shape;465;p44"/>
            <p:cNvSpPr/>
            <p:nvPr/>
          </p:nvSpPr>
          <p:spPr>
            <a:xfrm>
              <a:off x="2718733" y="2836844"/>
              <a:ext cx="8816162" cy="840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Angular and Node can be used to build the front end</a:t>
              </a:r>
              <a:endParaRPr/>
            </a:p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of the web page. </a:t>
              </a:r>
              <a:endParaRPr/>
            </a:p>
          </p:txBody>
        </p:sp>
      </p:grpSp>
      <p:grpSp>
        <p:nvGrpSpPr>
          <p:cNvPr id="466" name="Google Shape;466;p44"/>
          <p:cNvGrpSpPr/>
          <p:nvPr/>
        </p:nvGrpSpPr>
        <p:grpSpPr>
          <a:xfrm>
            <a:off x="1643676" y="5164007"/>
            <a:ext cx="9598082" cy="926401"/>
            <a:chOff x="1809931" y="3688498"/>
            <a:chExt cx="9598082" cy="926401"/>
          </a:xfrm>
        </p:grpSpPr>
        <p:grpSp>
          <p:nvGrpSpPr>
            <p:cNvPr id="467" name="Google Shape;467;p44"/>
            <p:cNvGrpSpPr/>
            <p:nvPr/>
          </p:nvGrpSpPr>
          <p:grpSpPr>
            <a:xfrm>
              <a:off x="1809931" y="3688498"/>
              <a:ext cx="9598082" cy="926401"/>
              <a:chOff x="2760464" y="3276387"/>
              <a:chExt cx="9921215" cy="926401"/>
            </a:xfrm>
          </p:grpSpPr>
          <p:grpSp>
            <p:nvGrpSpPr>
              <p:cNvPr id="468" name="Google Shape;468;p44"/>
              <p:cNvGrpSpPr/>
              <p:nvPr/>
            </p:nvGrpSpPr>
            <p:grpSpPr>
              <a:xfrm>
                <a:off x="2835414" y="3351337"/>
                <a:ext cx="816469" cy="787713"/>
                <a:chOff x="685800" y="1236575"/>
                <a:chExt cx="938844" cy="919162"/>
              </a:xfrm>
            </p:grpSpPr>
            <p:sp>
              <p:nvSpPr>
                <p:cNvPr id="469" name="Google Shape;469;p44"/>
                <p:cNvSpPr/>
                <p:nvPr/>
              </p:nvSpPr>
              <p:spPr>
                <a:xfrm>
                  <a:off x="836612" y="1365779"/>
                  <a:ext cx="615950" cy="615950"/>
                </a:xfrm>
                <a:prstGeom prst="ellipse">
                  <a:avLst/>
                </a:prstGeom>
                <a:solidFill>
                  <a:srgbClr val="F36A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470" name="Google Shape;470;p44"/>
                <p:cNvGrpSpPr/>
                <p:nvPr/>
              </p:nvGrpSpPr>
              <p:grpSpPr>
                <a:xfrm>
                  <a:off x="685800" y="1236575"/>
                  <a:ext cx="938844" cy="919162"/>
                  <a:chOff x="836613" y="1038138"/>
                  <a:chExt cx="938844" cy="919162"/>
                </a:xfrm>
              </p:grpSpPr>
              <p:sp>
                <p:nvSpPr>
                  <p:cNvPr id="471" name="Google Shape;471;p44"/>
                  <p:cNvSpPr/>
                  <p:nvPr/>
                </p:nvSpPr>
                <p:spPr>
                  <a:xfrm>
                    <a:off x="836613" y="1530262"/>
                    <a:ext cx="425450" cy="427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38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123"/>
                          <a:pt x="107" y="221"/>
                          <a:pt x="229" y="230"/>
                        </a:cubicBezTo>
                        <a:cubicBezTo>
                          <a:pt x="229" y="192"/>
                          <a:pt x="229" y="192"/>
                          <a:pt x="229" y="192"/>
                        </a:cubicBezTo>
                        <a:cubicBezTo>
                          <a:pt x="127" y="183"/>
                          <a:pt x="46" y="102"/>
                          <a:pt x="38" y="0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72" name="Google Shape;472;p44"/>
                  <p:cNvSpPr/>
                  <p:nvPr/>
                </p:nvSpPr>
                <p:spPr>
                  <a:xfrm>
                    <a:off x="1327150" y="1038138"/>
                    <a:ext cx="425450" cy="42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191" y="230"/>
                        </a:moveTo>
                        <a:cubicBezTo>
                          <a:pt x="229" y="230"/>
                          <a:pt x="229" y="230"/>
                          <a:pt x="229" y="230"/>
                        </a:cubicBezTo>
                        <a:cubicBezTo>
                          <a:pt x="221" y="107"/>
                          <a:pt x="122" y="9"/>
                          <a:pt x="0" y="0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02" y="46"/>
                          <a:pt x="183" y="128"/>
                          <a:pt x="191" y="230"/>
                        </a:cubicBezTo>
                      </a:path>
                    </a:pathLst>
                  </a:custGeom>
                  <a:solidFill>
                    <a:srgbClr val="F36A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73" name="Google Shape;473;p44"/>
                  <p:cNvSpPr/>
                  <p:nvPr/>
                </p:nvSpPr>
                <p:spPr>
                  <a:xfrm>
                    <a:off x="836613" y="1038138"/>
                    <a:ext cx="425450" cy="428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0" y="230"/>
                        </a:moveTo>
                        <a:cubicBezTo>
                          <a:pt x="38" y="230"/>
                          <a:pt x="38" y="230"/>
                          <a:pt x="38" y="230"/>
                        </a:cubicBezTo>
                        <a:cubicBezTo>
                          <a:pt x="46" y="128"/>
                          <a:pt x="127" y="46"/>
                          <a:pt x="229" y="38"/>
                        </a:cubicBezTo>
                        <a:cubicBezTo>
                          <a:pt x="229" y="0"/>
                          <a:pt x="229" y="0"/>
                          <a:pt x="229" y="0"/>
                        </a:cubicBezTo>
                        <a:cubicBezTo>
                          <a:pt x="107" y="9"/>
                          <a:pt x="8" y="107"/>
                          <a:pt x="0" y="230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sp>
                <p:nvSpPr>
                  <p:cNvPr id="474" name="Google Shape;474;p44"/>
                  <p:cNvSpPr/>
                  <p:nvPr/>
                </p:nvSpPr>
                <p:spPr>
                  <a:xfrm>
                    <a:off x="1350007" y="1507066"/>
                    <a:ext cx="425450" cy="427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" h="230" extrusionOk="0">
                        <a:moveTo>
                          <a:pt x="0" y="192"/>
                        </a:moveTo>
                        <a:cubicBezTo>
                          <a:pt x="0" y="230"/>
                          <a:pt x="0" y="230"/>
                          <a:pt x="0" y="230"/>
                        </a:cubicBezTo>
                        <a:cubicBezTo>
                          <a:pt x="122" y="221"/>
                          <a:pt x="221" y="123"/>
                          <a:pt x="229" y="0"/>
                        </a:cubicBezTo>
                        <a:cubicBezTo>
                          <a:pt x="191" y="0"/>
                          <a:pt x="191" y="0"/>
                          <a:pt x="191" y="0"/>
                        </a:cubicBezTo>
                        <a:cubicBezTo>
                          <a:pt x="183" y="102"/>
                          <a:pt x="102" y="183"/>
                          <a:pt x="0" y="19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2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sp>
            <p:nvSpPr>
              <p:cNvPr id="475" name="Google Shape;475;p44"/>
              <p:cNvSpPr/>
              <p:nvPr/>
            </p:nvSpPr>
            <p:spPr>
              <a:xfrm>
                <a:off x="2760464" y="3276387"/>
                <a:ext cx="9921215" cy="926401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76" name="Google Shape;476;p44"/>
            <p:cNvSpPr/>
            <p:nvPr/>
          </p:nvSpPr>
          <p:spPr>
            <a:xfrm>
              <a:off x="2672317" y="3736851"/>
              <a:ext cx="7946814" cy="840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Spring Boot, Java, and MySQL/MongoDB</a:t>
              </a:r>
              <a:endParaRPr/>
            </a:p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can be used to build at the back end.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1251349" y="1441554"/>
            <a:ext cx="13753302" cy="76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Bob needs to develop a Java back end. He brainstorms a bit and finds a solution.  </a:t>
            </a:r>
            <a:endParaRPr/>
          </a:p>
        </p:txBody>
      </p:sp>
      <p:sp>
        <p:nvSpPr>
          <p:cNvPr id="482" name="Google Shape;482;p45"/>
          <p:cNvSpPr/>
          <p:nvPr/>
        </p:nvSpPr>
        <p:spPr>
          <a:xfrm>
            <a:off x="2535383" y="2720409"/>
            <a:ext cx="5592618" cy="1590333"/>
          </a:xfrm>
          <a:prstGeom prst="wedgeRoundRectCallout">
            <a:avLst>
              <a:gd name="adj1" fmla="val 61051"/>
              <a:gd name="adj2" fmla="val -20182"/>
              <a:gd name="adj3" fmla="val 16667"/>
            </a:avLst>
          </a:prstGeom>
          <a:solidFill>
            <a:srgbClr val="F9DEC9"/>
          </a:solidFill>
          <a:ln w="12700" cap="flat" cmpd="sng">
            <a:solidFill>
              <a:srgbClr val="E9AFA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Let me use Jenkins, Docker, and AWS to build CI/CD Pipelines, containerize the apps, and finally host them to AWS EC2 instance.</a:t>
            </a:r>
            <a:endParaRPr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5375" y="2051139"/>
            <a:ext cx="1729148" cy="474824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5"/>
          <p:cNvSpPr txBox="1"/>
          <p:nvPr/>
        </p:nvSpPr>
        <p:spPr>
          <a:xfrm>
            <a:off x="1479550" y="6940461"/>
            <a:ext cx="13296900" cy="152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lesson, we will create Jenkins Pipeline for CI/CD for Java back end. Moving ahead, we will create Dockerfile to build images and run them as containers in Docker and help Bob complete his task effectively and quickly.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1713</Words>
  <Application>Microsoft Office PowerPoint</Application>
  <PresentationFormat>Custom</PresentationFormat>
  <Paragraphs>223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Open Sans</vt:lpstr>
      <vt:lpstr>Arial</vt:lpstr>
      <vt:lpstr>Oswald</vt:lpstr>
      <vt:lpstr>Calibri</vt:lpstr>
      <vt:lpstr>Tech</vt:lpstr>
      <vt:lpstr>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Git Repository on GitHub for the Java Backend Project</vt:lpstr>
      <vt:lpstr>Sync the Project on Github for Java Backend Project</vt:lpstr>
      <vt:lpstr>Configure Jenkins Pipeline Stages for the Java Backend Project</vt:lpstr>
      <vt:lpstr>Create a Jenkins Pipeline Project for the Java Backend Project</vt:lpstr>
      <vt:lpstr>Configure Jenkins Pipeline SCM for the Java Backend Project</vt:lpstr>
      <vt:lpstr>Configure Jenkinsfile in Jenkins for the Java Backend Project</vt:lpstr>
      <vt:lpstr>Optional: GitHub Hook Trigger for the Java Backend Project</vt:lpstr>
      <vt:lpstr>Run the Jenkins Pipeline Project for the Java Backend Project</vt:lpstr>
      <vt:lpstr>PowerPoint Presentation</vt:lpstr>
      <vt:lpstr>PowerPoint Presentation</vt:lpstr>
      <vt:lpstr>Configure Docker Using Dockerfile for Java Backend Project</vt:lpstr>
      <vt:lpstr>Configure Jenkins Pipeline Stages for Java Backend Project</vt:lpstr>
      <vt:lpstr>Run the Jenkins Pipeline Project for Java Backend Project</vt:lpstr>
      <vt:lpstr>Check Docker ps -a</vt:lpstr>
      <vt:lpstr>Check the Backend Project on Localhost</vt:lpstr>
      <vt:lpstr>Check Service on Postman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Before the Next Class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</cp:revision>
  <dcterms:modified xsi:type="dcterms:W3CDTF">2022-04-21T08:39:26Z</dcterms:modified>
</cp:coreProperties>
</file>